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9" r:id="rId4"/>
    <p:sldId id="267" r:id="rId5"/>
    <p:sldId id="261" r:id="rId6"/>
    <p:sldId id="263" r:id="rId7"/>
    <p:sldId id="264" r:id="rId8"/>
    <p:sldId id="265" r:id="rId9"/>
    <p:sldId id="266" r:id="rId10"/>
    <p:sldId id="268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April 5,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April 5,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corner #5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Semi-colons and colons</a:t>
            </a:r>
          </a:p>
        </p:txBody>
      </p:sp>
    </p:spTree>
    <p:extLst>
      <p:ext uri="{BB962C8B-B14F-4D97-AF65-F5344CB8AC3E}">
        <p14:creationId xmlns:p14="http://schemas.microsoft.com/office/powerpoint/2010/main" val="427389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these is punctuated correctly?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4832"/>
            <a:ext cx="8229600" cy="44421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“No </a:t>
            </a:r>
            <a:r>
              <a:rPr lang="en-US" dirty="0"/>
              <a:t>man chooses evil because it is evil; he only mistakes it for happiness, the good he seeks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“No </a:t>
            </a:r>
            <a:r>
              <a:rPr lang="en-US" dirty="0"/>
              <a:t>man chooses evil because it is </a:t>
            </a:r>
            <a:r>
              <a:rPr lang="en-US" dirty="0" smtClean="0"/>
              <a:t>evil: </a:t>
            </a:r>
            <a:r>
              <a:rPr lang="en-US" dirty="0"/>
              <a:t>he only mistakes it for happiness, the good he seeks</a:t>
            </a:r>
            <a:r>
              <a:rPr lang="en-US" dirty="0" smtClean="0"/>
              <a:t>.”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8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Answer: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4832"/>
            <a:ext cx="8229600" cy="44421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A. “No </a:t>
            </a:r>
            <a:r>
              <a:rPr lang="en-US" dirty="0">
                <a:solidFill>
                  <a:srgbClr val="FF0000"/>
                </a:solidFill>
              </a:rPr>
              <a:t>man chooses evil because it is evil; he only mistakes it for happiness, the good he seeks</a:t>
            </a:r>
            <a:r>
              <a:rPr lang="en-US" dirty="0" smtClean="0">
                <a:solidFill>
                  <a:srgbClr val="FF0000"/>
                </a:solidFill>
              </a:rPr>
              <a:t>.”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“No </a:t>
            </a:r>
            <a:r>
              <a:rPr lang="en-US" dirty="0"/>
              <a:t>man chooses evil because it is </a:t>
            </a:r>
            <a:r>
              <a:rPr lang="en-US" dirty="0" smtClean="0"/>
              <a:t>evil: </a:t>
            </a:r>
            <a:r>
              <a:rPr lang="en-US" dirty="0"/>
              <a:t>he only mistakes it for happiness, the good he seeks</a:t>
            </a:r>
            <a:r>
              <a:rPr lang="en-US" dirty="0" smtClean="0"/>
              <a:t>.”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1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19076"/>
            <a:ext cx="9144000" cy="15452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Where would you put the period or semicolon in </a:t>
            </a:r>
            <a:r>
              <a:rPr lang="en-US" dirty="0" smtClean="0"/>
              <a:t>the sentence </a:t>
            </a:r>
            <a:r>
              <a:rPr lang="en-US" dirty="0"/>
              <a:t>below?</a:t>
            </a:r>
            <a:br>
              <a:rPr lang="en-US" dirty="0"/>
            </a:br>
            <a:r>
              <a:rPr lang="en-US" dirty="0" smtClean="0"/>
              <a:t>Which </a:t>
            </a:r>
            <a:r>
              <a:rPr lang="en-US" dirty="0"/>
              <a:t>punctuation would you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34910"/>
            <a:ext cx="8229600" cy="2877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 </a:t>
            </a:r>
            <a:r>
              <a:rPr lang="en-US" sz="2800" dirty="0"/>
              <a:t>Western films, dark hats often represent bad or </a:t>
            </a:r>
            <a:r>
              <a:rPr lang="en-US" sz="2800" dirty="0" smtClean="0"/>
              <a:t>evil characters </a:t>
            </a:r>
            <a:r>
              <a:rPr lang="en-US" sz="2800" dirty="0"/>
              <a:t>a white hat does just the opposite.</a:t>
            </a:r>
          </a:p>
        </p:txBody>
      </p:sp>
    </p:spTree>
    <p:extLst>
      <p:ext uri="{BB962C8B-B14F-4D97-AF65-F5344CB8AC3E}">
        <p14:creationId xmlns:p14="http://schemas.microsoft.com/office/powerpoint/2010/main" val="3635690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11" y="688477"/>
            <a:ext cx="8583617" cy="15452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Where would you put the </a:t>
            </a:r>
            <a:r>
              <a:rPr lang="en-US" dirty="0" smtClean="0"/>
              <a:t>punctuation in the sentence </a:t>
            </a:r>
            <a:r>
              <a:rPr lang="en-US" dirty="0"/>
              <a:t>below?</a:t>
            </a:r>
            <a:br>
              <a:rPr lang="en-US" dirty="0"/>
            </a:br>
            <a:r>
              <a:rPr lang="en-US" dirty="0" smtClean="0"/>
              <a:t> Which punctuation would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894"/>
            <a:ext cx="8229600" cy="3264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 </a:t>
            </a:r>
            <a:r>
              <a:rPr lang="en-US" sz="2800" dirty="0"/>
              <a:t>Western films, dark hats often represent bad or </a:t>
            </a:r>
            <a:r>
              <a:rPr lang="en-US" sz="2800" dirty="0" smtClean="0"/>
              <a:t>evil characters</a:t>
            </a:r>
            <a:r>
              <a:rPr lang="en-US" sz="2800" dirty="0" smtClean="0">
                <a:solidFill>
                  <a:srgbClr val="FF0000"/>
                </a:solidFill>
              </a:rPr>
              <a:t>;</a:t>
            </a:r>
            <a:r>
              <a:rPr lang="en-US" sz="2800" dirty="0" smtClean="0"/>
              <a:t> </a:t>
            </a:r>
            <a:r>
              <a:rPr lang="en-US" sz="2800" dirty="0"/>
              <a:t>a white hat does just the opposite.</a:t>
            </a:r>
          </a:p>
        </p:txBody>
      </p:sp>
    </p:spTree>
    <p:extLst>
      <p:ext uri="{BB962C8B-B14F-4D97-AF65-F5344CB8AC3E}">
        <p14:creationId xmlns:p14="http://schemas.microsoft.com/office/powerpoint/2010/main" val="197551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0132"/>
            <a:ext cx="8229600" cy="4426867"/>
          </a:xfrm>
        </p:spPr>
        <p:txBody>
          <a:bodyPr>
            <a:normAutofit/>
          </a:bodyPr>
          <a:lstStyle/>
          <a:p>
            <a:r>
              <a:rPr lang="en-US" dirty="0"/>
              <a:t>A semi-colon is </a:t>
            </a:r>
            <a:r>
              <a:rPr lang="en-US" dirty="0" smtClean="0"/>
              <a:t>used between two </a:t>
            </a:r>
            <a:r>
              <a:rPr lang="en-US" dirty="0"/>
              <a:t>independent clauses that are not joined by a </a:t>
            </a:r>
            <a:r>
              <a:rPr lang="en-US" dirty="0" smtClean="0"/>
              <a:t>conjunction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sz="2200" i="1" dirty="0" smtClean="0"/>
              <a:t>Independent clauses: complete thoughts, could be sentences</a:t>
            </a:r>
          </a:p>
          <a:p>
            <a:pPr marL="0" indent="0">
              <a:buNone/>
            </a:pPr>
            <a:r>
              <a:rPr lang="en-US" sz="2200" i="1" dirty="0" smtClean="0"/>
              <a:t>Conjunctions: (Because, But, Or, Neither, Not only, So, Whether, Yet)</a:t>
            </a:r>
            <a:endParaRPr lang="en-US" sz="2200" i="1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He loves that car; it is his greatest possession.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4832"/>
            <a:ext cx="8229600" cy="444216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colon is </a:t>
            </a:r>
            <a:r>
              <a:rPr lang="en-US" dirty="0" smtClean="0"/>
              <a:t>used between a complete grammatically complete introductory clause (one that could be a full sentence) and a final clause that illustrates, extends, or amplifies the preceding thought.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Sigmund Freud wrote of two urges: an urge toward union with others and an urge toward happiness.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400"/>
              <a:t>Each punctuation mark has a certain strength.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4213" y="5478463"/>
            <a:ext cx="799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Arial" charset="0"/>
              </a:rPr>
              <a:t>The comma is the weakest mark, then comes the semi-</a:t>
            </a:r>
            <a:r>
              <a:rPr lang="en-GB" dirty="0" smtClean="0">
                <a:latin typeface="Arial" charset="0"/>
              </a:rPr>
              <a:t>colon. The </a:t>
            </a:r>
            <a:r>
              <a:rPr lang="en-GB" dirty="0">
                <a:latin typeface="Arial" charset="0"/>
              </a:rPr>
              <a:t>colon is stronger than the semi-colon, but weaker than the full stop.  </a:t>
            </a:r>
          </a:p>
        </p:txBody>
      </p:sp>
      <p:pic>
        <p:nvPicPr>
          <p:cNvPr id="3091" name="Picture 19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717925"/>
            <a:ext cx="1139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6877050" y="1341438"/>
            <a:ext cx="1152525" cy="1555750"/>
            <a:chOff x="4332" y="663"/>
            <a:chExt cx="726" cy="980"/>
          </a:xfrm>
        </p:grpSpPr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4332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4541" y="663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charset="0"/>
                </a:rPr>
                <a:t>,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219700" y="1298575"/>
            <a:ext cx="1152525" cy="1555750"/>
            <a:chOff x="3288" y="636"/>
            <a:chExt cx="726" cy="980"/>
          </a:xfrm>
        </p:grpSpPr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>
              <a:off x="3288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3498" y="636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charset="0"/>
                </a:rPr>
                <a:t>;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3276600" y="1441450"/>
            <a:ext cx="1152525" cy="1555750"/>
            <a:chOff x="2064" y="726"/>
            <a:chExt cx="726" cy="980"/>
          </a:xfrm>
        </p:grpSpPr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>
              <a:off x="2064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2245" y="726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charset="0"/>
                </a:rPr>
                <a:t>:</a:t>
              </a:r>
            </a:p>
          </p:txBody>
        </p:sp>
      </p:grpSp>
      <p:pic>
        <p:nvPicPr>
          <p:cNvPr id="3101" name="Picture 29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13100"/>
            <a:ext cx="1538288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709863"/>
            <a:ext cx="1938338" cy="244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" name="Picture 31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22525"/>
            <a:ext cx="2166938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1187450" y="1298575"/>
            <a:ext cx="1152525" cy="1555750"/>
            <a:chOff x="748" y="636"/>
            <a:chExt cx="726" cy="980"/>
          </a:xfrm>
        </p:grpSpPr>
        <p:sp>
          <p:nvSpPr>
            <p:cNvPr id="3105" name="AutoShape 33"/>
            <p:cNvSpPr>
              <a:spLocks noChangeArrowheads="1"/>
            </p:cNvSpPr>
            <p:nvPr/>
          </p:nvSpPr>
          <p:spPr bwMode="auto">
            <a:xfrm>
              <a:off x="748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958" y="636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860322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6654" y="2338741"/>
            <a:ext cx="6076141" cy="153203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Quick Quiz </a:t>
            </a:r>
            <a:r>
              <a:rPr lang="en-US" sz="6000" dirty="0" smtClean="0">
                <a:sym typeface="Wingdings"/>
              </a:rPr>
              <a:t>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2106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Which of the following sentences is punctuated correctly?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7734"/>
            <a:ext cx="8229600" cy="4509266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imes New Roman" charset="0"/>
              </a:rPr>
              <a:t>A</a:t>
            </a:r>
            <a:r>
              <a:rPr lang="en-US" dirty="0" smtClean="0">
                <a:latin typeface="Times New Roman" charset="0"/>
              </a:rPr>
              <a:t>. The </a:t>
            </a:r>
            <a:r>
              <a:rPr lang="en-US" dirty="0">
                <a:latin typeface="Times New Roman" charset="0"/>
              </a:rPr>
              <a:t>field trip to the park should be fun we are all going to bring a game to play.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imes New Roman" charset="0"/>
              </a:rPr>
              <a:t>B. The field trip to the park should be fun, we are all going to bring; a game to play.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imes New Roman" charset="0"/>
              </a:rPr>
              <a:t>C. The field trip to the park should be fun we; are all going to bring a game to play.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imes New Roman" charset="0"/>
              </a:rPr>
              <a:t>D. The field trip to the park should be fun; we are all going to bring a game to play.</a:t>
            </a:r>
          </a:p>
        </p:txBody>
      </p:sp>
    </p:spTree>
    <p:extLst>
      <p:ext uri="{BB962C8B-B14F-4D97-AF65-F5344CB8AC3E}">
        <p14:creationId xmlns:p14="http://schemas.microsoft.com/office/powerpoint/2010/main" val="178067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Answer: D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 err="1">
                <a:latin typeface="Times New Roman" charset="0"/>
              </a:rPr>
              <a:t>A.The</a:t>
            </a:r>
            <a:r>
              <a:rPr lang="en-US" dirty="0">
                <a:latin typeface="Times New Roman" charset="0"/>
              </a:rPr>
              <a:t> field trip to the park should be fun we are all going to bring a game to play.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imes New Roman" charset="0"/>
              </a:rPr>
              <a:t>B. The field trip to the park should be fun, we are all going to bring; a game to play.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imes New Roman" charset="0"/>
              </a:rPr>
              <a:t>C. The field trip to the park should be fun we; are all going to bring a game to play.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Times New Roman" charset="0"/>
              </a:rPr>
              <a:t>D. The field trip to the park should be fun; we are all going to bring a game to play.</a:t>
            </a:r>
          </a:p>
        </p:txBody>
      </p:sp>
    </p:spTree>
    <p:extLst>
      <p:ext uri="{BB962C8B-B14F-4D97-AF65-F5344CB8AC3E}">
        <p14:creationId xmlns:p14="http://schemas.microsoft.com/office/powerpoint/2010/main" val="59272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0497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following sentences is punctuated correctly?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1956"/>
            <a:ext cx="8229600" cy="4545043"/>
          </a:xfrm>
        </p:spPr>
        <p:txBody>
          <a:bodyPr/>
          <a:lstStyle/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Times New Roman" charset="0"/>
              </a:rPr>
              <a:t>A. </a:t>
            </a:r>
            <a:r>
              <a:rPr lang="en-US" sz="2800" dirty="0">
                <a:latin typeface="Times New Roman" charset="0"/>
              </a:rPr>
              <a:t>Among the books were the following items, a pen, a pencil, a pad of paper, and folder.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Times New Roman" charset="0"/>
              </a:rPr>
              <a:t>B. </a:t>
            </a:r>
            <a:r>
              <a:rPr lang="en-US" sz="2800" dirty="0">
                <a:latin typeface="Times New Roman" charset="0"/>
              </a:rPr>
              <a:t>Among the books were the following items: a pen, a pencil, a pad of paper, and a folder.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Times New Roman" charset="0"/>
              </a:rPr>
              <a:t>C</a:t>
            </a:r>
            <a:r>
              <a:rPr lang="en-US" sz="2800" b="1" dirty="0" smtClean="0">
                <a:latin typeface="Times New Roman" charset="0"/>
              </a:rPr>
              <a:t>. </a:t>
            </a:r>
            <a:r>
              <a:rPr lang="en-US" sz="2800" dirty="0" smtClean="0">
                <a:latin typeface="Times New Roman" charset="0"/>
              </a:rPr>
              <a:t>Among </a:t>
            </a:r>
            <a:r>
              <a:rPr lang="en-US" sz="2800" dirty="0">
                <a:latin typeface="Times New Roman" charset="0"/>
              </a:rPr>
              <a:t>the books were the following items; a pen, pencil, a pad of paper, and a folder.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Times New Roman" charset="0"/>
              </a:rPr>
              <a:t>D</a:t>
            </a:r>
            <a:r>
              <a:rPr lang="en-US" sz="2800" b="1" dirty="0" smtClean="0">
                <a:latin typeface="Times New Roman" charset="0"/>
              </a:rPr>
              <a:t>. </a:t>
            </a:r>
            <a:r>
              <a:rPr lang="en-US" sz="2800" dirty="0" smtClean="0">
                <a:latin typeface="Times New Roman" charset="0"/>
              </a:rPr>
              <a:t>Among </a:t>
            </a:r>
            <a:r>
              <a:rPr lang="en-US" sz="2800" dirty="0">
                <a:latin typeface="Times New Roman" charset="0"/>
              </a:rPr>
              <a:t>the books were the following items - a pen, pencil, a pad of paper, and a folder.</a:t>
            </a:r>
          </a:p>
        </p:txBody>
      </p:sp>
    </p:spTree>
    <p:extLst>
      <p:ext uri="{BB962C8B-B14F-4D97-AF65-F5344CB8AC3E}">
        <p14:creationId xmlns:p14="http://schemas.microsoft.com/office/powerpoint/2010/main" val="386101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6617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Correct Answer: B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934"/>
            <a:ext cx="8229600" cy="4488065"/>
          </a:xfrm>
        </p:spPr>
        <p:txBody>
          <a:bodyPr/>
          <a:lstStyle/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Times New Roman" charset="0"/>
              </a:rPr>
              <a:t>A. </a:t>
            </a:r>
            <a:r>
              <a:rPr lang="en-US" sz="2800" dirty="0">
                <a:latin typeface="Times New Roman" charset="0"/>
              </a:rPr>
              <a:t>Among the books were the following items, a pen, a pencil, a pad of paper, and folder.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charset="0"/>
              </a:rPr>
              <a:t>B.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</a:rPr>
              <a:t>Among the books were the following items: a pen, a pencil, a pad of paper, and a folder.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Times New Roman" charset="0"/>
              </a:rPr>
              <a:t>C</a:t>
            </a:r>
            <a:r>
              <a:rPr lang="en-US" sz="2800" b="1" dirty="0" smtClean="0">
                <a:latin typeface="Times New Roman" charset="0"/>
              </a:rPr>
              <a:t>. </a:t>
            </a:r>
            <a:r>
              <a:rPr lang="en-US" sz="2800" dirty="0" smtClean="0">
                <a:latin typeface="Times New Roman" charset="0"/>
              </a:rPr>
              <a:t>Among </a:t>
            </a:r>
            <a:r>
              <a:rPr lang="en-US" sz="2800" dirty="0">
                <a:latin typeface="Times New Roman" charset="0"/>
              </a:rPr>
              <a:t>the books were the following items; a pen, pencil, a pad of paper, and a folder.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Times New Roman" charset="0"/>
              </a:rPr>
              <a:t>D</a:t>
            </a:r>
            <a:r>
              <a:rPr lang="en-US" sz="2800" b="1" dirty="0" smtClean="0">
                <a:latin typeface="Times New Roman" charset="0"/>
              </a:rPr>
              <a:t>. </a:t>
            </a:r>
            <a:r>
              <a:rPr lang="en-US" sz="2800" dirty="0" smtClean="0">
                <a:latin typeface="Times New Roman" charset="0"/>
              </a:rPr>
              <a:t>Among </a:t>
            </a:r>
            <a:r>
              <a:rPr lang="en-US" sz="2800" dirty="0">
                <a:latin typeface="Times New Roman" charset="0"/>
              </a:rPr>
              <a:t>the books were the following items - a pen, pencil, a pad of paper, and a folder</a:t>
            </a:r>
            <a:r>
              <a:rPr lang="en-US" sz="2800" dirty="0" smtClean="0">
                <a:latin typeface="Times New Roman" charset="0"/>
              </a:rPr>
              <a:t>.</a:t>
            </a:r>
            <a:r>
              <a:rPr lang="en-US" sz="2400" dirty="0">
                <a:latin typeface="Times New Roman" charset="0"/>
              </a:rPr>
              <a:t>	</a:t>
            </a:r>
            <a:br>
              <a:rPr lang="en-US" sz="2400" dirty="0">
                <a:latin typeface="Times New Roman" charset="0"/>
              </a:rPr>
            </a:br>
            <a:endParaRPr lang="en-US" sz="2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25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152</TotalTime>
  <Words>755</Words>
  <Application>Microsoft Macintosh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Writing corner #5</vt:lpstr>
      <vt:lpstr>Semi-colon</vt:lpstr>
      <vt:lpstr>Colon</vt:lpstr>
      <vt:lpstr>Each punctuation mark has a certain strength.</vt:lpstr>
      <vt:lpstr>Quick Quiz  </vt:lpstr>
      <vt:lpstr>Which of the following sentences is punctuated correctly?</vt:lpstr>
      <vt:lpstr>Correct Answer: D</vt:lpstr>
      <vt:lpstr>Which of the following sentences is punctuated correctly?</vt:lpstr>
      <vt:lpstr>Correct Answer: B</vt:lpstr>
      <vt:lpstr>Which of these is punctuated correctly?</vt:lpstr>
      <vt:lpstr>Correct Answer: A</vt:lpstr>
      <vt:lpstr>Where would you put the period or semicolon in the sentence below? Which punctuation would you use?</vt:lpstr>
      <vt:lpstr>Where would you put the punctuation in the sentence below?  Which punctuation would you use?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corner #5</dc:title>
  <dc:creator>Ashley Kiddle</dc:creator>
  <cp:lastModifiedBy>Ashley Kiddle</cp:lastModifiedBy>
  <cp:revision>10</cp:revision>
  <dcterms:created xsi:type="dcterms:W3CDTF">2017-04-05T19:32:58Z</dcterms:created>
  <dcterms:modified xsi:type="dcterms:W3CDTF">2017-04-05T22:05:17Z</dcterms:modified>
</cp:coreProperties>
</file>