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2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64" r:id="rId11"/>
    <p:sldId id="265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86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73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02845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lt2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742950" marR="0" lvl="1" indent="-16129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143000" marR="0" lvl="2" indent="-12191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600200" marR="0" lvl="3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057400" marR="0" lvl="4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514600" marR="0" lvl="5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971800" marR="0" lvl="6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429000" marR="0" lvl="7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886200" marR="0" lvl="8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742950" marR="0" lvl="1" indent="-161290" algn="l" rtl="0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sz="28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1143000" marR="0" lvl="2" indent="-121919" algn="l" rtl="0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0000"/>
              <a:buFont typeface="Noto Sans Symbols"/>
              <a:buChar char="■"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600200" marR="0" lvl="3" indent="-13970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2057400" marR="0" lvl="4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514600" marR="0" lvl="5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2971800" marR="0" lvl="6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3429000" marR="0" lvl="7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3886200" marR="0" lvl="8" indent="-1397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  <a:defRPr sz="20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5157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6000" b="1" i="0" u="none" strike="noStrike" cap="none" dirty="0" smtClean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Writing Corner #2</a:t>
            </a:r>
            <a:endParaRPr lang="en-US" sz="6000" b="1" i="0" u="none" strike="noStrike" cap="none" dirty="0">
              <a:solidFill>
                <a:schemeClr val="accen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1697" y="3326749"/>
            <a:ext cx="4024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Garamond"/>
                <a:cs typeface="Garamond"/>
              </a:rPr>
              <a:t>Punctuation: Commas</a:t>
            </a:r>
            <a:endParaRPr lang="en-US" sz="2800" b="1" dirty="0">
              <a:latin typeface="Garamond"/>
              <a:cs typeface="Garamond"/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4294967295"/>
          </p:nvPr>
        </p:nvSpPr>
        <p:spPr>
          <a:xfrm>
            <a:off x="413115" y="152400"/>
            <a:ext cx="8229600" cy="640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1.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ANSWER: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FF6600"/>
                </a:solidFill>
                <a:latin typeface="Garamond"/>
                <a:ea typeface="Garamond"/>
                <a:cs typeface="Garamond"/>
                <a:sym typeface="Garamond"/>
              </a:rPr>
              <a:t>A) Pete, when you go to the store, please 	buy carrots, tea, and coffee filters.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Pete, when you go to the store, please buy 	carrots, tea and coffee filters.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Pete when you go to the store, please buy 	carrots, tea, and coffee filters.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2. Choose the sentence that has no 	comma errors.</a:t>
            </a:r>
            <a:r>
              <a:rPr lang="en-US" sz="44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) After school, Ann, an old friend, drove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me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home.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After school Ann, an old friend, drove me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home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After school, Ann an old friend drove me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home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 idx="4294967295"/>
          </p:nvPr>
        </p:nvSpPr>
        <p:spPr>
          <a:xfrm>
            <a:off x="474317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2. Choose the sentence that has no 	comma errors.</a:t>
            </a:r>
            <a:r>
              <a:rPr lang="en-US" sz="44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4294967295"/>
          </p:nvPr>
        </p:nvSpPr>
        <p:spPr>
          <a:xfrm>
            <a:off x="474317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ANSWER: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FF6600"/>
                </a:solidFill>
                <a:latin typeface="Garamond"/>
                <a:ea typeface="Garamond"/>
                <a:cs typeface="Garamond"/>
                <a:sym typeface="Garamond"/>
              </a:rPr>
              <a:t>A) After school, Ann, an old friend, drove 	me home.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After school Ann, an old friend, drove me 	home.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After school, Ann an old friend drove me 	home.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</a:t>
            </a:r>
            <a:r>
              <a:rPr lang="en-US" sz="44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A) I asked Bob if he would baby sit, but he </a:t>
            </a:r>
            <a:r>
              <a:rPr lang="en-US" sz="32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frowned </a:t>
            </a: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and said, “I’m busy that night.”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I asked Bob if he would baby sit but he </a:t>
            </a:r>
            <a:r>
              <a:rPr lang="en-US" sz="32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frowned </a:t>
            </a: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and said “I’m busy that night.”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I asked Bob, if he would baby sit, but he </a:t>
            </a:r>
            <a:r>
              <a:rPr lang="en-US" sz="32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frowned</a:t>
            </a: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, and said “I’m busy that night.”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 idx="4294967295"/>
          </p:nvPr>
        </p:nvSpPr>
        <p:spPr>
          <a:xfrm>
            <a:off x="397815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3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</a:t>
            </a:r>
            <a:r>
              <a:rPr lang="en-US" sz="44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4294967295"/>
          </p:nvPr>
        </p:nvSpPr>
        <p:spPr>
          <a:xfrm>
            <a:off x="397815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ANSWER: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1" i="0" u="none" strike="noStrike" cap="none" dirty="0">
                <a:solidFill>
                  <a:srgbClr val="FF6600"/>
                </a:solidFill>
                <a:latin typeface="Garamond"/>
                <a:ea typeface="Garamond"/>
                <a:cs typeface="Garamond"/>
                <a:sym typeface="Garamond"/>
              </a:rPr>
              <a:t>A) I asked Bob if he would baby sit, but he 	frowned and said, “I’m busy that night.” 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I asked Bob if he would baby sit but he 	frowned and said “I’m busy that night.”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I asked Bob, if he would baby sit, but he 	frowned, and said “I’m busy that night.”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	comma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errors.</a:t>
            </a:r>
            <a:r>
              <a:rPr lang="en-US" sz="44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idx="1"/>
          </p:nvPr>
        </p:nvSpPr>
        <p:spPr>
          <a:xfrm>
            <a:off x="900112" y="2026505"/>
            <a:ext cx="7345363" cy="39319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) My birthday is September 25 1968 which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is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the same as Will Smith’s.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My birthday is September 25 1968, which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is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the same as Will Smith’s.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My birthday is September 25, 1968, which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is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the same as Will Smith’s.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 idx="4294967295"/>
          </p:nvPr>
        </p:nvSpPr>
        <p:spPr>
          <a:xfrm>
            <a:off x="734427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4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</a:t>
            </a:r>
            <a:r>
              <a:rPr lang="en-US" sz="44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4294967295"/>
          </p:nvPr>
        </p:nvSpPr>
        <p:spPr>
          <a:xfrm>
            <a:off x="734427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ANSWER: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A) My birthday is September 25 1968 which 	is the same as Will Smith’s.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My birthday is September 25 1968, which 	is the same as Will Smith’s.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FF6600"/>
                </a:solidFill>
                <a:latin typeface="Garamond"/>
                <a:ea typeface="Garamond"/>
                <a:cs typeface="Garamond"/>
                <a:sym typeface="Garamond"/>
              </a:rPr>
              <a:t>C) My birthday is September 25, 1968, 	which is the same as Will Smith’s.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 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idx="1"/>
          </p:nvPr>
        </p:nvSpPr>
        <p:spPr>
          <a:xfrm>
            <a:off x="900112" y="1958336"/>
            <a:ext cx="7345363" cy="41071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A) According to Steve an expert on the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North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Pole there is no Santa Claus.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B) According to Steve, an expert on the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North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Pole, there is no Santa Claus.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According to Steve, an expert on the </a:t>
            </a:r>
            <a:r>
              <a:rPr lang="en-US" sz="3600" b="0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North </a:t>
            </a: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Pole there is no Santa Claus.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 idx="4294967295"/>
          </p:nvPr>
        </p:nvSpPr>
        <p:spPr>
          <a:xfrm>
            <a:off x="627323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3600" b="1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5</a:t>
            </a:r>
            <a:r>
              <a:rPr lang="en-US" sz="36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. </a:t>
            </a: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 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4294967295"/>
          </p:nvPr>
        </p:nvSpPr>
        <p:spPr>
          <a:xfrm>
            <a:off x="627323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ANSWER: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A) According to Steve an expert on the 	North Pole there is no Santa Claus.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rgbClr val="FF6600"/>
                </a:solidFill>
                <a:latin typeface="Garamond"/>
                <a:ea typeface="Garamond"/>
                <a:cs typeface="Garamond"/>
                <a:sym typeface="Garamond"/>
              </a:rPr>
              <a:t>B) According to Steve, an expert on the 	North Pole, there is no Santa Claus.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C) According to Steve, an expert on the 	North Pole there is no Santa Claus.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D) none of the above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0661" y="2172529"/>
            <a:ext cx="1846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cut and past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17" b="24225"/>
          <a:stretch/>
        </p:blipFill>
        <p:spPr>
          <a:xfrm>
            <a:off x="4790137" y="4283859"/>
            <a:ext cx="3707278" cy="1988936"/>
          </a:xfrm>
          <a:prstGeom prst="rect">
            <a:avLst/>
          </a:prstGeom>
        </p:spPr>
      </p:pic>
      <p:pic>
        <p:nvPicPr>
          <p:cNvPr id="4" name="Picture 3" descr="oxford comma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51"/>
          <a:stretch/>
        </p:blipFill>
        <p:spPr>
          <a:xfrm>
            <a:off x="4545327" y="563698"/>
            <a:ext cx="4089793" cy="3475369"/>
          </a:xfrm>
          <a:prstGeom prst="rect">
            <a:avLst/>
          </a:prstGeom>
        </p:spPr>
      </p:pic>
      <p:pic>
        <p:nvPicPr>
          <p:cNvPr id="6" name="Picture 5" descr="cooking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66" y="2172529"/>
            <a:ext cx="3792797" cy="407349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8266" y="563699"/>
            <a:ext cx="2836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1"/>
                </a:solidFill>
                <a:latin typeface="Garamond"/>
                <a:cs typeface="Garamond"/>
              </a:rPr>
              <a:t>Don</a:t>
            </a:r>
            <a:r>
              <a:rPr lang="fr-FR" sz="3200" b="1" dirty="0" smtClean="0">
                <a:solidFill>
                  <a:schemeClr val="accent1"/>
                </a:solidFill>
                <a:latin typeface="Garamond"/>
                <a:cs typeface="Garamond"/>
              </a:rPr>
              <a:t>’</a:t>
            </a:r>
            <a:r>
              <a:rPr lang="en-US" sz="3200" b="1" dirty="0" smtClean="0">
                <a:solidFill>
                  <a:schemeClr val="accent1"/>
                </a:solidFill>
                <a:latin typeface="Garamond"/>
                <a:cs typeface="Garamond"/>
              </a:rPr>
              <a:t>t forget your commas </a:t>
            </a:r>
            <a:r>
              <a:rPr lang="en-US" sz="3200" b="1" dirty="0" smtClean="0">
                <a:solidFill>
                  <a:schemeClr val="accent1"/>
                </a:solidFill>
                <a:latin typeface="Garamond"/>
                <a:cs typeface="Garamond"/>
                <a:sym typeface="Wingdings"/>
              </a:rPr>
              <a:t> </a:t>
            </a:r>
            <a:endParaRPr lang="en-US" sz="3200" b="1" dirty="0">
              <a:solidFill>
                <a:schemeClr val="accent1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20521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Garamond"/>
              <a:buNone/>
            </a:pPr>
            <a:r>
              <a:rPr lang="en-US" sz="4500" b="1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What are commas?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7239000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1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Commas (,) </a:t>
            </a:r>
            <a:r>
              <a:rPr lang="en-US" sz="2800" b="0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are punctuation marks that separate words and word groups to help readers understand a sentence. </a:t>
            </a:r>
            <a:endParaRPr lang="en-US" sz="2800" b="0" i="0" u="none" strike="noStrike" cap="none" dirty="0" smtClean="0">
              <a:solidFill>
                <a:schemeClr val="bg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Commas </a:t>
            </a:r>
            <a:r>
              <a:rPr lang="en-US" sz="2800" b="0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are used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bg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800" b="1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to separate three or more items in a series: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1200" b="0" i="0" u="none" strike="noStrike" cap="none" dirty="0">
              <a:solidFill>
                <a:schemeClr val="bg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I am wearing a hat</a:t>
            </a:r>
            <a:r>
              <a:rPr lang="en-US" sz="2800" b="1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,</a:t>
            </a:r>
            <a:r>
              <a:rPr lang="en-US" sz="2800" b="0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 gloves</a:t>
            </a:r>
            <a:r>
              <a:rPr lang="en-US" sz="2800" b="1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,</a:t>
            </a:r>
            <a:r>
              <a:rPr lang="en-US" sz="2800" b="0" i="0" u="none" strike="noStrike" cap="none" dirty="0">
                <a:solidFill>
                  <a:schemeClr val="bg1"/>
                </a:solidFill>
                <a:latin typeface="Garamond"/>
                <a:ea typeface="Garamond"/>
                <a:cs typeface="Garamond"/>
                <a:sym typeface="Garamond"/>
              </a:rPr>
              <a:t> and a scarf.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7239000" cy="609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to separate a compound sentence: two sentences joined by </a:t>
            </a:r>
            <a:r>
              <a:rPr lang="en-US" sz="2800" b="1" i="1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and, but, for, nor, or, so, </a:t>
            </a: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or</a:t>
            </a:r>
            <a:r>
              <a:rPr lang="en-US" sz="2800" b="1" i="1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1" i="1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yet </a:t>
            </a:r>
            <a:r>
              <a:rPr lang="en-US" sz="28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:</a:t>
            </a:r>
            <a:endParaRPr lang="en-US" sz="2800" b="1" i="0" u="none" strike="noStrike" cap="none" dirty="0">
              <a:solidFill>
                <a:srgbClr val="504539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12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am tired every morning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 but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coffee wakes me up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to set off introductory words: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	Unfortunately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 won’t be able to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make to class tonight.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lang="en-US"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	If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 am correct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dirty="0" smtClean="0"/>
              <a:t>it will take twenty five hours to drive to the Grand Canyon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  <a:endParaRPr lang="en-US"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1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7239000" cy="609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to set off </a:t>
            </a:r>
            <a:r>
              <a:rPr lang="en-US" sz="2800" b="1" i="0" u="none" strike="noStrike" cap="none" dirty="0" smtClean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appositives: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None/>
            </a:pPr>
            <a:endParaRPr sz="2800" b="0" i="0" u="none" strike="noStrike" cap="none" dirty="0">
              <a:solidFill>
                <a:srgbClr val="504539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An </a:t>
            </a:r>
            <a:r>
              <a:rPr lang="en-US" sz="2800" b="1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appositive</a:t>
            </a:r>
            <a:r>
              <a:rPr lang="en-US" sz="2800" b="0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 is a phrase that renames a noun.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lang="en-US" sz="1200" b="0" i="0" u="none" strike="noStrike" cap="none" dirty="0" smtClean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lang="en-US" sz="1200" dirty="0"/>
          </a:p>
          <a:p>
            <a:pPr marL="342900" marR="0" lvl="0" indent="-342900" algn="l" rtl="0">
              <a:lnSpc>
                <a:spcPct val="90000"/>
              </a:lnSpc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12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dirty="0" smtClean="0"/>
              <a:t>	Betsey </a:t>
            </a:r>
            <a:r>
              <a:rPr lang="en-US" sz="2800" dirty="0" err="1" smtClean="0"/>
              <a:t>DeVos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 </a:t>
            </a:r>
            <a:r>
              <a:rPr lang="en-US" sz="2800" b="0" i="0" u="sng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the new </a:t>
            </a:r>
            <a:r>
              <a:rPr lang="en-US" sz="2800" u="sng" dirty="0"/>
              <a:t>S</a:t>
            </a:r>
            <a:r>
              <a:rPr lang="en-US" sz="2800" b="0" i="0" u="sng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ecretary of Education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</a:t>
            </a:r>
            <a:r>
              <a:rPr lang="en-US" sz="2800" dirty="0"/>
              <a:t>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will speak at the meeting.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lang="en-US" sz="2800"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[</a:t>
            </a:r>
            <a:r>
              <a:rPr lang="en-US" sz="2800" b="0" i="0" u="none" strike="noStrike" cap="none" dirty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The underlined words rename </a:t>
            </a:r>
            <a:r>
              <a:rPr lang="en-US" sz="2800" b="0" i="0" u="none" strike="noStrike" cap="none" dirty="0" smtClean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Betsey </a:t>
            </a:r>
            <a:r>
              <a:rPr lang="en-US" sz="2800" b="0" i="0" u="none" strike="noStrike" cap="none" dirty="0" err="1" smtClean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DeVos</a:t>
            </a:r>
            <a:r>
              <a:rPr lang="en-US" sz="2800" b="0" i="0" u="none" strike="noStrike" cap="none" dirty="0" smtClean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  <a:r>
              <a:rPr lang="en-US" sz="2800" b="0" i="0" u="none" strike="noStrike" cap="none" dirty="0">
                <a:solidFill>
                  <a:schemeClr val="accent1"/>
                </a:solidFill>
                <a:latin typeface="Garamond"/>
                <a:ea typeface="Garamond"/>
                <a:cs typeface="Garamond"/>
                <a:sym typeface="Garamond"/>
              </a:rPr>
              <a:t>]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7239000" cy="609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60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800" b="1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to set off adjective clauses that can be taken out of a sentence without completely changing the meaning. </a:t>
            </a:r>
            <a:endParaRPr lang="en-US" sz="2800" b="1" i="0" u="none" strike="noStrike" cap="none" dirty="0" smtClean="0">
              <a:solidFill>
                <a:schemeClr val="accent3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None/>
            </a:pPr>
            <a:r>
              <a:rPr lang="en-US" sz="2800" b="0" i="0" u="none" strike="noStrike" cap="none" dirty="0" smtClean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Adjective </a:t>
            </a:r>
            <a:r>
              <a:rPr lang="en-US" sz="2800" b="0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clauses begin with </a:t>
            </a:r>
            <a:r>
              <a:rPr lang="en-US" sz="2800" b="0" i="1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who, which, </a:t>
            </a:r>
            <a:r>
              <a:rPr lang="en-US" sz="2800" b="0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or</a:t>
            </a:r>
            <a:r>
              <a:rPr lang="en-US" sz="2800" b="0" i="1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 that</a:t>
            </a:r>
            <a:r>
              <a:rPr lang="en-US" sz="2800" b="0" i="0" u="none" strike="noStrike" cap="none" dirty="0" smtClean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.</a:t>
            </a:r>
            <a:endParaRPr lang="en-US" sz="2800" b="0" i="0" u="none" strike="noStrike" cap="none" dirty="0">
              <a:solidFill>
                <a:srgbClr val="4B5A6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dirty="0" smtClean="0"/>
              <a:t>	Alicia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who used to live in that house,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moved to New Jersey.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Do </a:t>
            </a:r>
            <a:r>
              <a:rPr lang="en-US" sz="2800" b="0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not use commas to set off adjective </a:t>
            </a:r>
            <a:r>
              <a:rPr lang="en-US" sz="2800" b="0" i="0" u="none" strike="noStrike" cap="none" dirty="0" smtClean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clauses essential </a:t>
            </a:r>
            <a:r>
              <a:rPr lang="en-US" sz="2800" b="0" i="0" u="none" strike="noStrike" cap="none" dirty="0">
                <a:solidFill>
                  <a:srgbClr val="4B5A60"/>
                </a:solidFill>
                <a:latin typeface="Garamond"/>
                <a:ea typeface="Garamond"/>
                <a:cs typeface="Garamond"/>
                <a:sym typeface="Garamond"/>
              </a:rPr>
              <a:t>to the meaning of a sentence.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	Children 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who see their parents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read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are more likely to want to read themselves.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1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279400"/>
            <a:ext cx="7239000" cy="609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12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600" b="1" i="0" u="none" strike="noStrike" cap="none" dirty="0">
                <a:solidFill>
                  <a:srgbClr val="504539"/>
                </a:solidFill>
                <a:sym typeface="Garamond"/>
              </a:rPr>
              <a:t>to set off quoted words from the rest of a sentence:</a:t>
            </a:r>
          </a:p>
          <a:p>
            <a:pPr marL="342900" marR="0" lvl="0" indent="-342900" algn="l" rtl="0">
              <a:lnSpc>
                <a:spcPct val="6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600" b="0" i="0" u="none" strike="noStrike" cap="none" dirty="0">
              <a:solidFill>
                <a:schemeClr val="lt1"/>
              </a:solidFill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“I know what the thief looked like</a:t>
            </a:r>
            <a:r>
              <a:rPr lang="en-US" sz="2600" b="1" i="0" u="none" strike="noStrike" cap="none" dirty="0">
                <a:solidFill>
                  <a:schemeClr val="lt1"/>
                </a:solidFill>
                <a:sym typeface="Garamond"/>
              </a:rPr>
              <a:t>,</a:t>
            </a: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” the victim said.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The police officer replied</a:t>
            </a:r>
            <a:r>
              <a:rPr lang="en-US" sz="2600" b="1" i="0" u="none" strike="noStrike" cap="none" dirty="0">
                <a:solidFill>
                  <a:schemeClr val="lt1"/>
                </a:solidFill>
                <a:sym typeface="Garamond"/>
              </a:rPr>
              <a:t>,</a:t>
            </a: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 “Please tell me.”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600" b="1" i="0" u="none" strike="noStrike" cap="none" dirty="0">
                <a:solidFill>
                  <a:srgbClr val="504539"/>
                </a:solidFill>
                <a:sym typeface="Garamond"/>
              </a:rPr>
              <a:t>to separate the parts of an address:</a:t>
            </a:r>
          </a:p>
          <a:p>
            <a:pPr marL="342900" marR="0" lvl="0" indent="-342900" algn="l" rtl="0">
              <a:lnSpc>
                <a:spcPct val="6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600" b="0" i="0" u="none" strike="noStrike" cap="none" dirty="0">
              <a:solidFill>
                <a:schemeClr val="lt1"/>
              </a:solidFill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They live at </a:t>
            </a:r>
            <a:r>
              <a:rPr lang="en-US" sz="2600" dirty="0" smtClean="0"/>
              <a:t>701 S</a:t>
            </a:r>
            <a:r>
              <a:rPr lang="en-US" sz="2600" b="0" i="0" u="none" strike="noStrike" cap="none" dirty="0" smtClean="0">
                <a:solidFill>
                  <a:schemeClr val="lt1"/>
                </a:solidFill>
                <a:sym typeface="Garamond"/>
              </a:rPr>
              <a:t> Gregory St</a:t>
            </a:r>
            <a:r>
              <a:rPr lang="en-US" sz="2600" b="1" i="0" u="none" strike="noStrike" cap="none" dirty="0" smtClean="0">
                <a:solidFill>
                  <a:schemeClr val="lt1"/>
                </a:solidFill>
                <a:sym typeface="Garamond"/>
              </a:rPr>
              <a:t>,</a:t>
            </a:r>
            <a:r>
              <a:rPr lang="en-US" sz="2600" b="0" i="0" u="none" strike="noStrike" cap="none" dirty="0" smtClean="0">
                <a:solidFill>
                  <a:schemeClr val="lt1"/>
                </a:solidFill>
                <a:sym typeface="Garamond"/>
              </a:rPr>
              <a:t> Urbana</a:t>
            </a:r>
            <a:r>
              <a:rPr lang="en-US" sz="2600" b="1" i="0" u="none" strike="noStrike" cap="none" dirty="0" smtClean="0">
                <a:solidFill>
                  <a:schemeClr val="lt1"/>
                </a:solidFill>
                <a:sym typeface="Garamond"/>
              </a:rPr>
              <a:t>,</a:t>
            </a:r>
            <a:r>
              <a:rPr lang="en-US" sz="2600" b="0" i="0" u="none" strike="noStrike" cap="none" dirty="0" smtClean="0">
                <a:solidFill>
                  <a:schemeClr val="lt1"/>
                </a:solidFill>
                <a:sym typeface="Garamond"/>
              </a:rPr>
              <a:t> Il 61801.</a:t>
            </a:r>
            <a:endParaRPr lang="en-US" sz="2600" b="0" i="0" u="none" strike="noStrike" cap="none" dirty="0">
              <a:solidFill>
                <a:schemeClr val="lt1"/>
              </a:solidFill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600" b="0" i="0" u="none" strike="noStrike" cap="none" dirty="0">
              <a:solidFill>
                <a:schemeClr val="lt1"/>
              </a:solidFill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600" b="1" i="0" u="none" strike="noStrike" cap="none" dirty="0">
                <a:solidFill>
                  <a:srgbClr val="504539"/>
                </a:solidFill>
                <a:sym typeface="Garamond"/>
              </a:rPr>
              <a:t>to set off the name of someone addressed directly:</a:t>
            </a:r>
          </a:p>
          <a:p>
            <a:pPr marL="342900" marR="0" lvl="0" indent="-342900" algn="l" rtl="0">
              <a:lnSpc>
                <a:spcPct val="6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600" b="0" i="0" u="none" strike="noStrike" cap="none" dirty="0">
              <a:solidFill>
                <a:schemeClr val="lt1"/>
              </a:solidFill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Tom</a:t>
            </a:r>
            <a:r>
              <a:rPr lang="en-US" sz="2600" b="1" i="0" u="none" strike="noStrike" cap="none" dirty="0">
                <a:solidFill>
                  <a:schemeClr val="lt1"/>
                </a:solidFill>
                <a:sym typeface="Garamond"/>
              </a:rPr>
              <a:t>, </a:t>
            </a:r>
            <a:r>
              <a:rPr lang="en-US" sz="2600" b="0" i="0" u="none" strike="noStrike" cap="none" dirty="0">
                <a:solidFill>
                  <a:schemeClr val="lt1"/>
                </a:solidFill>
                <a:sym typeface="Garamond"/>
              </a:rPr>
              <a:t>can you please come here?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400" b="0" i="1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457200" y="533400"/>
            <a:ext cx="7239000" cy="6096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14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Char char="■"/>
            </a:pP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to set off </a:t>
            </a:r>
            <a:r>
              <a:rPr lang="en-US" sz="2800" b="1" i="1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yes</a:t>
            </a: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or </a:t>
            </a:r>
            <a:r>
              <a:rPr lang="en-US" sz="2800" b="1" i="1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no</a:t>
            </a:r>
            <a:r>
              <a:rPr lang="en-US" sz="2800" b="1" i="0" u="none" strike="noStrike" cap="none" dirty="0">
                <a:solidFill>
                  <a:srgbClr val="504539"/>
                </a:solidFill>
                <a:latin typeface="Garamond"/>
                <a:ea typeface="Garamond"/>
                <a:cs typeface="Garamond"/>
                <a:sym typeface="Garamond"/>
              </a:rPr>
              <a:t> when these words are a response to a question: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Yes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 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I like apple pie.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No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,</a:t>
            </a:r>
            <a:r>
              <a:rPr lang="en-US" sz="2800" b="0" i="0" u="none" strike="noStrike" cap="none" dirty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 I don’t like </a:t>
            </a:r>
            <a:r>
              <a:rPr lang="en-US" sz="2800" b="0" i="0" u="none" strike="noStrike" cap="none" dirty="0" smtClean="0">
                <a:solidFill>
                  <a:schemeClr val="lt1"/>
                </a:solidFill>
                <a:latin typeface="Garamond"/>
                <a:ea typeface="Garamond"/>
                <a:cs typeface="Garamond"/>
                <a:sym typeface="Garamond"/>
              </a:rPr>
              <a:t>mushrooms.</a:t>
            </a:r>
            <a:endParaRPr lang="en-US"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1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Noto Sans Symbols"/>
              <a:buNone/>
            </a:pPr>
            <a:endParaRPr sz="2800" b="0" i="0" u="none" strike="noStrike" cap="none" dirty="0">
              <a:solidFill>
                <a:schemeClr val="lt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99945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Ready for a quiz??</a:t>
            </a:r>
            <a:endParaRPr lang="en-US" sz="6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32242" y="3503585"/>
            <a:ext cx="65945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3"/>
                </a:solidFill>
                <a:latin typeface="Garamond"/>
                <a:cs typeface="Garamond"/>
              </a:rPr>
              <a:t>Feel free to reference the handouts or any notes to help you </a:t>
            </a:r>
            <a:endParaRPr lang="en-US" sz="3200" b="1" dirty="0">
              <a:solidFill>
                <a:schemeClr val="accent3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40734147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idx="1"/>
          </p:nvPr>
        </p:nvSpPr>
        <p:spPr>
          <a:xfrm>
            <a:off x="457200" y="152400"/>
            <a:ext cx="8229600" cy="6400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609600" marR="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1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1.</a:t>
            </a:r>
            <a:r>
              <a:rPr lang="en-US" sz="3600" b="0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 </a:t>
            </a:r>
            <a:r>
              <a:rPr lang="en-US" sz="3600" b="1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Choose the sentence that has no 	comma errors.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endParaRPr sz="3600" b="0" i="0" u="none" strike="noStrike" cap="none" dirty="0">
              <a:solidFill>
                <a:schemeClr val="accent3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A) Pete, when you go to the store, please buy 	carrots, tea, and coffee filters.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B) Pete, when you go to the store, please buy 	carrots, tea and coffee filters.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C) Pete when you go to the store, please buy 	carrots, tea, and coffee filters.</a:t>
            </a:r>
          </a:p>
          <a:p>
            <a:pPr marL="609600" marR="0" lvl="0" indent="-6096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 dirty="0">
                <a:solidFill>
                  <a:schemeClr val="accent3"/>
                </a:solidFill>
                <a:latin typeface="Garamond"/>
                <a:ea typeface="Garamond"/>
                <a:cs typeface="Garamond"/>
                <a:sym typeface="Garamond"/>
              </a:rPr>
              <a:t>D) none of the above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107</TotalTime>
  <Words>648</Words>
  <Application>Microsoft Macintosh PowerPoint</Application>
  <PresentationFormat>On-screen Show (4:3)</PresentationFormat>
  <Paragraphs>126</Paragraphs>
  <Slides>19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Capital</vt:lpstr>
      <vt:lpstr>Writing Corner #2</vt:lpstr>
      <vt:lpstr>What are commas?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Ready for a quiz??</vt:lpstr>
      <vt:lpstr>PowerPoint Presentation</vt:lpstr>
      <vt:lpstr>PowerPoint Presentation</vt:lpstr>
      <vt:lpstr>2. Choose the sentence that has no  comma errors. </vt:lpstr>
      <vt:lpstr>2. Choose the sentence that has no  comma errors. </vt:lpstr>
      <vt:lpstr>3. Choose the sentence that has no  comma errors. </vt:lpstr>
      <vt:lpstr>3. Choose the sentence that has no  comma errors. </vt:lpstr>
      <vt:lpstr>4. Choose the sentence that has no  comma errors. </vt:lpstr>
      <vt:lpstr>4. Choose the sentence that has no  comma errors. </vt:lpstr>
      <vt:lpstr>5. Choose the sentence that has no  comma errors. </vt:lpstr>
      <vt:lpstr>5. Choose the sentence that has no  comma errors.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Corner #2</dc:title>
  <cp:lastModifiedBy>Lanya Guttman</cp:lastModifiedBy>
  <cp:revision>10</cp:revision>
  <dcterms:modified xsi:type="dcterms:W3CDTF">2017-02-22T23:13:36Z</dcterms:modified>
</cp:coreProperties>
</file>