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61" r:id="rId4"/>
    <p:sldId id="266" r:id="rId5"/>
    <p:sldId id="265" r:id="rId6"/>
    <p:sldId id="258" r:id="rId7"/>
    <p:sldId id="260" r:id="rId8"/>
    <p:sldId id="262" r:id="rId9"/>
    <p:sldId id="263" r:id="rId10"/>
    <p:sldId id="264"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8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February 14, 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Tuesday, February 14, 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February 14, 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Tuesday, February 14, 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February 14, 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February 14, 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February 14, 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Tuesday, February 14, 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February 14, 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February 14, 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February 14, 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February 14, 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Corner #1</a:t>
            </a:r>
            <a:endParaRPr lang="en-US" dirty="0"/>
          </a:p>
        </p:txBody>
      </p:sp>
      <p:sp>
        <p:nvSpPr>
          <p:cNvPr id="3" name="Subtitle 2"/>
          <p:cNvSpPr>
            <a:spLocks noGrp="1"/>
          </p:cNvSpPr>
          <p:nvPr>
            <p:ph type="subTitle" idx="1"/>
          </p:nvPr>
        </p:nvSpPr>
        <p:spPr>
          <a:xfrm>
            <a:off x="685800" y="3505200"/>
            <a:ext cx="6400800" cy="2140315"/>
          </a:xfrm>
        </p:spPr>
        <p:txBody>
          <a:bodyPr>
            <a:normAutofit lnSpcReduction="10000"/>
          </a:bodyPr>
          <a:lstStyle/>
          <a:p>
            <a:r>
              <a:rPr lang="en-US" sz="3200" dirty="0" smtClean="0"/>
              <a:t>Transitional words: gluing your ideas and essays together</a:t>
            </a:r>
          </a:p>
          <a:p>
            <a:endParaRPr lang="en-US" sz="3200" dirty="0" smtClean="0"/>
          </a:p>
          <a:p>
            <a:r>
              <a:rPr lang="en-US" sz="3200" dirty="0" smtClean="0"/>
              <a:t>Pg. 65</a:t>
            </a:r>
            <a:endParaRPr lang="en-US" sz="3200" dirty="0"/>
          </a:p>
        </p:txBody>
      </p:sp>
    </p:spTree>
    <p:extLst>
      <p:ext uri="{BB962C8B-B14F-4D97-AF65-F5344CB8AC3E}">
        <p14:creationId xmlns:p14="http://schemas.microsoft.com/office/powerpoint/2010/main" val="1175364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marL="0" indent="0">
              <a:buNone/>
            </a:pPr>
            <a:r>
              <a:rPr lang="en-US" dirty="0" smtClean="0"/>
              <a:t>	John </a:t>
            </a:r>
            <a:r>
              <a:rPr lang="en-US" dirty="0"/>
              <a:t>Locke was an important philosopher of the Enlightenment Era. He believed in the government’s responsibility to ensure individual rights such as life, liberty, and property. Locke also believed in a representative government, because it dispersed power and allowed for citizen voices to be heard.</a:t>
            </a:r>
          </a:p>
          <a:p>
            <a:pPr marL="0" indent="0">
              <a:buNone/>
            </a:pPr>
            <a:r>
              <a:rPr lang="en-US" dirty="0"/>
              <a:t>	</a:t>
            </a:r>
            <a:r>
              <a:rPr lang="en-US" dirty="0" smtClean="0">
                <a:solidFill>
                  <a:srgbClr val="D2533C"/>
                </a:solidFill>
              </a:rPr>
              <a:t>Not all Enlightenment philosophers agreed with Locke though. For instance, </a:t>
            </a:r>
            <a:r>
              <a:rPr lang="en-US" dirty="0" smtClean="0"/>
              <a:t>Thomas </a:t>
            </a:r>
            <a:r>
              <a:rPr lang="en-US" dirty="0"/>
              <a:t>Hobbes believed that a strong central government was necessary to keep society in line. The leaders of the country could do no wrong in Hobbes’s opinion, and the people had no right to rebel if they were unhappy. </a:t>
            </a:r>
          </a:p>
          <a:p>
            <a:endParaRPr lang="en-US" dirty="0"/>
          </a:p>
        </p:txBody>
      </p:sp>
    </p:spTree>
    <p:extLst>
      <p:ext uri="{BB962C8B-B14F-4D97-AF65-F5344CB8AC3E}">
        <p14:creationId xmlns:p14="http://schemas.microsoft.com/office/powerpoint/2010/main" val="1539700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596" y="500339"/>
            <a:ext cx="8229600" cy="6357662"/>
          </a:xfrm>
        </p:spPr>
        <p:txBody>
          <a:bodyPr>
            <a:normAutofit/>
          </a:bodyPr>
          <a:lstStyle/>
          <a:p>
            <a:r>
              <a:rPr lang="en-US" dirty="0" smtClean="0"/>
              <a:t>How will you know if your transitions work?</a:t>
            </a:r>
            <a:br>
              <a:rPr lang="en-US" dirty="0" smtClean="0"/>
            </a:br>
            <a:r>
              <a:rPr lang="en-US" dirty="0" smtClean="0"/>
              <a:t/>
            </a:r>
            <a:br>
              <a:rPr lang="en-US" dirty="0" smtClean="0"/>
            </a:br>
            <a:r>
              <a:rPr lang="en-US" sz="2800" dirty="0" smtClean="0">
                <a:solidFill>
                  <a:schemeClr val="tx1"/>
                </a:solidFill>
              </a:rPr>
              <a:t>Read your writing </a:t>
            </a:r>
            <a:r>
              <a:rPr lang="en-US" sz="2800" dirty="0">
                <a:solidFill>
                  <a:schemeClr val="tx1"/>
                </a:solidFill>
              </a:rPr>
              <a:t>o</a:t>
            </a:r>
            <a:r>
              <a:rPr lang="en-US" sz="2800" dirty="0" smtClean="0">
                <a:solidFill>
                  <a:schemeClr val="tx1"/>
                </a:solidFill>
              </a:rPr>
              <a:t>ut loud. Does it sound awkward?</a:t>
            </a:r>
            <a:br>
              <a:rPr lang="en-US" sz="2800" dirty="0" smtClean="0">
                <a:solidFill>
                  <a:schemeClr val="tx1"/>
                </a:solidFill>
              </a:rPr>
            </a:br>
            <a:r>
              <a:rPr lang="en-US" sz="2800" dirty="0">
                <a:solidFill>
                  <a:schemeClr val="tx1"/>
                </a:solidFill>
              </a:rPr>
              <a:t/>
            </a:r>
            <a:br>
              <a:rPr lang="en-US" sz="2800" dirty="0">
                <a:solidFill>
                  <a:schemeClr val="tx1"/>
                </a:solidFill>
              </a:rPr>
            </a:br>
            <a:r>
              <a:rPr lang="en-US" sz="2800" dirty="0" smtClean="0">
                <a:solidFill>
                  <a:schemeClr val="tx1"/>
                </a:solidFill>
              </a:rPr>
              <a:t>Ask someone to read your writing. Can they follow your thoughts?</a:t>
            </a:r>
            <a:br>
              <a:rPr lang="en-US" sz="2800" dirty="0" smtClean="0">
                <a:solidFill>
                  <a:schemeClr val="tx1"/>
                </a:solidFill>
              </a:rPr>
            </a:br>
            <a:r>
              <a:rPr lang="en-US" sz="2800" dirty="0">
                <a:solidFill>
                  <a:schemeClr val="tx1"/>
                </a:solidFill>
              </a:rPr>
              <a:t/>
            </a:r>
            <a:br>
              <a:rPr lang="en-US" sz="2800" dirty="0">
                <a:solidFill>
                  <a:schemeClr val="tx1"/>
                </a:solidFill>
              </a:rPr>
            </a:br>
            <a:r>
              <a:rPr lang="en-US" sz="2800" dirty="0" smtClean="0">
                <a:solidFill>
                  <a:schemeClr val="tx1"/>
                </a:solidFill>
              </a:rPr>
              <a:t>Read your writing another day. Does it still make sense?</a:t>
            </a:r>
            <a:endParaRPr lang="en-US" sz="2800" dirty="0">
              <a:solidFill>
                <a:schemeClr val="tx1"/>
              </a:solidFill>
            </a:endParaRPr>
          </a:p>
        </p:txBody>
      </p:sp>
    </p:spTree>
    <p:extLst>
      <p:ext uri="{BB962C8B-B14F-4D97-AF65-F5344CB8AC3E}">
        <p14:creationId xmlns:p14="http://schemas.microsoft.com/office/powerpoint/2010/main" val="233865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rmAutofit/>
          </a:bodyPr>
          <a:lstStyle/>
          <a:p>
            <a:r>
              <a:rPr lang="en-US" sz="2800" dirty="0" smtClean="0"/>
              <a:t>We don’t often use transitions when speaking casually or texting. </a:t>
            </a:r>
          </a:p>
          <a:p>
            <a:endParaRPr lang="en-US" sz="2800" dirty="0"/>
          </a:p>
          <a:p>
            <a:r>
              <a:rPr lang="en-US" sz="2800" dirty="0" smtClean="0"/>
              <a:t>We also don’t think using transitions all of the time. The train of thought can be pretty random.</a:t>
            </a:r>
          </a:p>
          <a:p>
            <a:endParaRPr lang="en-US" sz="2800" dirty="0"/>
          </a:p>
          <a:p>
            <a:r>
              <a:rPr lang="en-US" sz="2800" dirty="0" smtClean="0"/>
              <a:t>In academic writing though, transitions improve the style and flow of your writing. They help the reader follow your train of thought.</a:t>
            </a:r>
            <a:endParaRPr lang="en-US" sz="2800" dirty="0"/>
          </a:p>
        </p:txBody>
      </p:sp>
    </p:spTree>
    <p:extLst>
      <p:ext uri="{BB962C8B-B14F-4D97-AF65-F5344CB8AC3E}">
        <p14:creationId xmlns:p14="http://schemas.microsoft.com/office/powerpoint/2010/main" val="794795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1755"/>
            <a:ext cx="8229600" cy="990600"/>
          </a:xfrm>
        </p:spPr>
        <p:txBody>
          <a:bodyPr/>
          <a:lstStyle/>
          <a:p>
            <a:pPr algn="ctr"/>
            <a:r>
              <a:rPr lang="en-US" dirty="0" smtClean="0"/>
              <a:t>Transitions within a paragraph </a:t>
            </a:r>
            <a:endParaRPr lang="en-US" dirty="0"/>
          </a:p>
        </p:txBody>
      </p:sp>
      <p:sp>
        <p:nvSpPr>
          <p:cNvPr id="3" name="Content Placeholder 2"/>
          <p:cNvSpPr>
            <a:spLocks noGrp="1"/>
          </p:cNvSpPr>
          <p:nvPr>
            <p:ph idx="1"/>
          </p:nvPr>
        </p:nvSpPr>
        <p:spPr>
          <a:xfrm>
            <a:off x="177974" y="1406853"/>
            <a:ext cx="8966026" cy="5334000"/>
          </a:xfrm>
        </p:spPr>
        <p:txBody>
          <a:bodyPr>
            <a:normAutofit fontScale="85000" lnSpcReduction="10000"/>
          </a:bodyPr>
          <a:lstStyle/>
          <a:p>
            <a:r>
              <a:rPr lang="en-US" sz="3300" dirty="0" smtClean="0"/>
              <a:t>Use simple words and phrases to connect sentences</a:t>
            </a:r>
          </a:p>
          <a:p>
            <a:pPr>
              <a:lnSpc>
                <a:spcPct val="80000"/>
              </a:lnSpc>
            </a:pPr>
            <a:endParaRPr lang="en-US" dirty="0"/>
          </a:p>
          <a:p>
            <a:pPr marL="0" indent="0">
              <a:lnSpc>
                <a:spcPct val="80000"/>
              </a:lnSpc>
              <a:buNone/>
            </a:pPr>
            <a:r>
              <a:rPr lang="en-US" dirty="0" smtClean="0"/>
              <a:t>Similarity 		also</a:t>
            </a:r>
            <a:r>
              <a:rPr lang="en-US" dirty="0"/>
              <a:t>, in the same way, just </a:t>
            </a:r>
            <a:r>
              <a:rPr lang="en-US" dirty="0" smtClean="0"/>
              <a:t>as, </a:t>
            </a:r>
            <a:r>
              <a:rPr lang="en-US" dirty="0"/>
              <a:t>likewise, </a:t>
            </a:r>
            <a:r>
              <a:rPr lang="en-US" dirty="0" smtClean="0"/>
              <a:t>similarly</a:t>
            </a:r>
          </a:p>
          <a:p>
            <a:pPr marL="0" indent="0">
              <a:lnSpc>
                <a:spcPct val="80000"/>
              </a:lnSpc>
              <a:buNone/>
            </a:pPr>
            <a:endParaRPr lang="en-US" dirty="0"/>
          </a:p>
          <a:p>
            <a:pPr marL="0" indent="0">
              <a:lnSpc>
                <a:spcPct val="80000"/>
              </a:lnSpc>
              <a:buNone/>
            </a:pPr>
            <a:r>
              <a:rPr lang="en-US" dirty="0"/>
              <a:t>Exception/Contrast	</a:t>
            </a:r>
            <a:r>
              <a:rPr lang="en-US" dirty="0" smtClean="0"/>
              <a:t>however, </a:t>
            </a:r>
            <a:r>
              <a:rPr lang="en-US" dirty="0"/>
              <a:t>on the one hand … on the </a:t>
            </a:r>
            <a:r>
              <a:rPr lang="en-US" dirty="0" smtClean="0"/>
              <a:t>other </a:t>
            </a:r>
            <a:r>
              <a:rPr lang="en-US" dirty="0"/>
              <a:t>hand, </a:t>
            </a:r>
            <a:r>
              <a:rPr lang="en-US" dirty="0" smtClean="0"/>
              <a:t>in contrast</a:t>
            </a:r>
          </a:p>
          <a:p>
            <a:pPr marL="0" indent="0">
              <a:lnSpc>
                <a:spcPct val="80000"/>
              </a:lnSpc>
              <a:buNone/>
            </a:pPr>
            <a:endParaRPr lang="en-US" dirty="0"/>
          </a:p>
          <a:p>
            <a:pPr marL="0" indent="0">
              <a:lnSpc>
                <a:spcPct val="80000"/>
              </a:lnSpc>
              <a:buNone/>
            </a:pPr>
            <a:r>
              <a:rPr lang="en-US" dirty="0" smtClean="0"/>
              <a:t>Sequence/Order	first, second, third, … next, then, finally</a:t>
            </a:r>
          </a:p>
          <a:p>
            <a:pPr marL="0" indent="0">
              <a:lnSpc>
                <a:spcPct val="80000"/>
              </a:lnSpc>
              <a:buNone/>
            </a:pPr>
            <a:endParaRPr lang="en-US" dirty="0" smtClean="0"/>
          </a:p>
          <a:p>
            <a:pPr marL="0" indent="0">
              <a:lnSpc>
                <a:spcPct val="80000"/>
              </a:lnSpc>
              <a:buNone/>
            </a:pPr>
            <a:r>
              <a:rPr lang="en-US" dirty="0" smtClean="0"/>
              <a:t>Time</a:t>
            </a:r>
            <a:r>
              <a:rPr lang="en-US" dirty="0"/>
              <a:t>	</a:t>
            </a:r>
            <a:r>
              <a:rPr lang="en-US" dirty="0" smtClean="0"/>
              <a:t>		afterward</a:t>
            </a:r>
            <a:r>
              <a:rPr lang="en-US" dirty="0"/>
              <a:t>, at last, </a:t>
            </a:r>
            <a:r>
              <a:rPr lang="en-US" dirty="0" smtClean="0"/>
              <a:t>currently, later</a:t>
            </a:r>
            <a:r>
              <a:rPr lang="en-US" dirty="0"/>
              <a:t>, </a:t>
            </a:r>
            <a:r>
              <a:rPr lang="en-US" dirty="0" smtClean="0"/>
              <a:t>meanwhile</a:t>
            </a:r>
          </a:p>
          <a:p>
            <a:pPr marL="0" indent="0">
              <a:lnSpc>
                <a:spcPct val="80000"/>
              </a:lnSpc>
              <a:buNone/>
            </a:pPr>
            <a:endParaRPr lang="en-US" dirty="0"/>
          </a:p>
          <a:p>
            <a:pPr marL="0" indent="0">
              <a:lnSpc>
                <a:spcPct val="80000"/>
              </a:lnSpc>
              <a:buNone/>
            </a:pPr>
            <a:r>
              <a:rPr lang="en-US" dirty="0" smtClean="0"/>
              <a:t>Example</a:t>
            </a:r>
            <a:r>
              <a:rPr lang="en-US" dirty="0"/>
              <a:t>	</a:t>
            </a:r>
            <a:r>
              <a:rPr lang="en-US" dirty="0" smtClean="0"/>
              <a:t>	for </a:t>
            </a:r>
            <a:r>
              <a:rPr lang="en-US" dirty="0"/>
              <a:t>example, for instance, namely, </a:t>
            </a:r>
            <a:r>
              <a:rPr lang="en-US" dirty="0" smtClean="0"/>
              <a:t>specifically</a:t>
            </a:r>
          </a:p>
          <a:p>
            <a:pPr>
              <a:lnSpc>
                <a:spcPct val="80000"/>
              </a:lnSpc>
            </a:pPr>
            <a:endParaRPr lang="en-US" dirty="0" smtClean="0"/>
          </a:p>
          <a:p>
            <a:pPr marL="0" indent="0">
              <a:lnSpc>
                <a:spcPct val="80000"/>
              </a:lnSpc>
              <a:buNone/>
            </a:pPr>
            <a:r>
              <a:rPr lang="en-US" dirty="0" smtClean="0"/>
              <a:t>Cause </a:t>
            </a:r>
            <a:r>
              <a:rPr lang="en-US" dirty="0"/>
              <a:t>and Effect	</a:t>
            </a:r>
            <a:r>
              <a:rPr lang="en-US" dirty="0" smtClean="0"/>
              <a:t>consequently</a:t>
            </a:r>
            <a:r>
              <a:rPr lang="en-US" dirty="0"/>
              <a:t>, hence, so, therefore</a:t>
            </a:r>
            <a:r>
              <a:rPr lang="en-US" dirty="0" smtClean="0"/>
              <a:t>, thus</a:t>
            </a:r>
          </a:p>
          <a:p>
            <a:pPr>
              <a:lnSpc>
                <a:spcPct val="80000"/>
              </a:lnSpc>
            </a:pPr>
            <a:endParaRPr lang="en-US" dirty="0"/>
          </a:p>
          <a:p>
            <a:pPr marL="0" indent="0">
              <a:lnSpc>
                <a:spcPct val="80000"/>
              </a:lnSpc>
              <a:buNone/>
            </a:pPr>
            <a:r>
              <a:rPr lang="en-US" dirty="0"/>
              <a:t>Additional Support 	</a:t>
            </a:r>
            <a:r>
              <a:rPr lang="en-US" dirty="0" smtClean="0"/>
              <a:t>as </a:t>
            </a:r>
            <a:r>
              <a:rPr lang="en-US" dirty="0"/>
              <a:t>well, </a:t>
            </a:r>
            <a:r>
              <a:rPr lang="en-US" dirty="0" smtClean="0"/>
              <a:t>besides, furthermore</a:t>
            </a:r>
            <a:r>
              <a:rPr lang="en-US" dirty="0"/>
              <a:t>, in </a:t>
            </a:r>
            <a:r>
              <a:rPr lang="en-US" dirty="0" smtClean="0"/>
              <a:t>	addition</a:t>
            </a:r>
          </a:p>
          <a:p>
            <a:pPr marL="0" indent="0">
              <a:lnSpc>
                <a:spcPct val="80000"/>
              </a:lnSpc>
              <a:buNone/>
            </a:pPr>
            <a:endParaRPr lang="en-US" dirty="0"/>
          </a:p>
          <a:p>
            <a:pPr marL="0" indent="0">
              <a:lnSpc>
                <a:spcPct val="80000"/>
              </a:lnSpc>
              <a:buNone/>
            </a:pPr>
            <a:r>
              <a:rPr lang="en-US" dirty="0" smtClean="0"/>
              <a:t>Conclusion</a:t>
            </a:r>
            <a:r>
              <a:rPr lang="en-US" dirty="0"/>
              <a:t>/Summary	</a:t>
            </a:r>
            <a:r>
              <a:rPr lang="en-US" dirty="0" smtClean="0"/>
              <a:t>finally, </a:t>
            </a:r>
            <a:r>
              <a:rPr lang="en-US" dirty="0"/>
              <a:t>in brief, </a:t>
            </a:r>
            <a:r>
              <a:rPr lang="en-US" dirty="0" smtClean="0"/>
              <a:t>in conclusion, </a:t>
            </a:r>
            <a:r>
              <a:rPr lang="en-US" dirty="0"/>
              <a:t>on the whole, thus, to </a:t>
            </a:r>
            <a:r>
              <a:rPr lang="en-US" dirty="0" smtClean="0"/>
              <a:t>			conclude, in </a:t>
            </a:r>
            <a:r>
              <a:rPr lang="en-US" dirty="0"/>
              <a:t>summary</a:t>
            </a:r>
          </a:p>
        </p:txBody>
      </p:sp>
    </p:spTree>
    <p:extLst>
      <p:ext uri="{BB962C8B-B14F-4D97-AF65-F5344CB8AC3E}">
        <p14:creationId xmlns:p14="http://schemas.microsoft.com/office/powerpoint/2010/main" val="1399570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Pronouns</a:t>
            </a:r>
            <a:endParaRPr lang="en-US" dirty="0"/>
          </a:p>
        </p:txBody>
      </p:sp>
      <p:sp>
        <p:nvSpPr>
          <p:cNvPr id="3" name="Content Placeholder 2"/>
          <p:cNvSpPr>
            <a:spLocks noGrp="1"/>
          </p:cNvSpPr>
          <p:nvPr>
            <p:ph idx="1"/>
          </p:nvPr>
        </p:nvSpPr>
        <p:spPr/>
        <p:txBody>
          <a:bodyPr/>
          <a:lstStyle/>
          <a:p>
            <a:r>
              <a:rPr lang="en-US" dirty="0" smtClean="0"/>
              <a:t>Use a pronoun that refers to the noun in the preceding sentence. </a:t>
            </a:r>
          </a:p>
          <a:p>
            <a:endParaRPr lang="en-US" dirty="0"/>
          </a:p>
          <a:p>
            <a:pPr marL="0" indent="0">
              <a:buNone/>
            </a:pPr>
            <a:r>
              <a:rPr lang="en-US" dirty="0" smtClean="0">
                <a:solidFill>
                  <a:srgbClr val="D2533C"/>
                </a:solidFill>
              </a:rPr>
              <a:t>Example:</a:t>
            </a:r>
          </a:p>
          <a:p>
            <a:pPr marL="0" indent="0">
              <a:buNone/>
            </a:pPr>
            <a:endParaRPr lang="en-US" dirty="0"/>
          </a:p>
          <a:p>
            <a:pPr marL="0" indent="0">
              <a:buNone/>
            </a:pPr>
            <a:r>
              <a:rPr lang="en-US" dirty="0" smtClean="0"/>
              <a:t>She borrowed a book from the library. Plato wrote the book. The book was very difficult to read. </a:t>
            </a:r>
          </a:p>
          <a:p>
            <a:pPr marL="0" indent="0">
              <a:buNone/>
            </a:pPr>
            <a:endParaRPr lang="en-US" dirty="0" smtClean="0"/>
          </a:p>
          <a:p>
            <a:pPr marL="0" indent="0">
              <a:buNone/>
            </a:pPr>
            <a:endParaRPr lang="en-US" dirty="0"/>
          </a:p>
          <a:p>
            <a:pPr marL="0" indent="0">
              <a:buNone/>
            </a:pPr>
            <a:r>
              <a:rPr lang="en-US" dirty="0" smtClean="0"/>
              <a:t>She borrowed a book from the library. Plato wrote the book </a:t>
            </a:r>
            <a:r>
              <a:rPr lang="en-US" dirty="0" smtClean="0">
                <a:solidFill>
                  <a:srgbClr val="D2533C"/>
                </a:solidFill>
              </a:rPr>
              <a:t>and it </a:t>
            </a:r>
            <a:r>
              <a:rPr lang="en-US" dirty="0" smtClean="0"/>
              <a:t>was very difficult to read</a:t>
            </a:r>
            <a:endParaRPr lang="en-US" dirty="0"/>
          </a:p>
        </p:txBody>
      </p:sp>
      <p:sp>
        <p:nvSpPr>
          <p:cNvPr id="4" name="Down Arrow 3"/>
          <p:cNvSpPr/>
          <p:nvPr/>
        </p:nvSpPr>
        <p:spPr>
          <a:xfrm>
            <a:off x="600739" y="4559249"/>
            <a:ext cx="260110" cy="826173"/>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rgbClr val="D2533C"/>
              </a:solidFill>
            </a:endParaRPr>
          </a:p>
        </p:txBody>
      </p:sp>
    </p:spTree>
    <p:extLst>
      <p:ext uri="{BB962C8B-B14F-4D97-AF65-F5344CB8AC3E}">
        <p14:creationId xmlns:p14="http://schemas.microsoft.com/office/powerpoint/2010/main" val="3966347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457200" y="1728843"/>
            <a:ext cx="8229600" cy="5118443"/>
          </a:xfrm>
        </p:spPr>
        <p:txBody>
          <a:bodyPr>
            <a:normAutofit/>
          </a:bodyPr>
          <a:lstStyle/>
          <a:p>
            <a:pPr marL="0" indent="0">
              <a:buNone/>
            </a:pPr>
            <a:r>
              <a:rPr lang="en-US" sz="2600" dirty="0" smtClean="0"/>
              <a:t>My parents met in college while studying to be teachers. I </a:t>
            </a:r>
            <a:r>
              <a:rPr lang="en-US" sz="2600" dirty="0"/>
              <a:t>am pursuing a teaching degree at U of I</a:t>
            </a:r>
            <a:r>
              <a:rPr lang="en-US" sz="2600" dirty="0" smtClean="0"/>
              <a:t>. My brother wants to study business if he goes to college. </a:t>
            </a:r>
          </a:p>
          <a:p>
            <a:pPr marL="0" indent="0">
              <a:buNone/>
            </a:pPr>
            <a:endParaRPr lang="en-US" sz="2600" dirty="0"/>
          </a:p>
          <a:p>
            <a:pPr marL="0" indent="0">
              <a:lnSpc>
                <a:spcPct val="70000"/>
              </a:lnSpc>
              <a:buNone/>
            </a:pPr>
            <a:endParaRPr lang="en-US" sz="2600" dirty="0" smtClean="0"/>
          </a:p>
          <a:p>
            <a:pPr marL="0" indent="0">
              <a:lnSpc>
                <a:spcPct val="70000"/>
              </a:lnSpc>
              <a:buNone/>
            </a:pPr>
            <a:endParaRPr lang="en-US" sz="2600" dirty="0" smtClean="0"/>
          </a:p>
          <a:p>
            <a:pPr marL="0" indent="0">
              <a:buNone/>
            </a:pPr>
            <a:r>
              <a:rPr lang="en-US" sz="2600" dirty="0"/>
              <a:t>My </a:t>
            </a:r>
            <a:r>
              <a:rPr lang="en-US" sz="2600" dirty="0" smtClean="0"/>
              <a:t>parents met in college while studying to be teachers. </a:t>
            </a:r>
            <a:r>
              <a:rPr lang="en-US" sz="2600" dirty="0" smtClean="0">
                <a:solidFill>
                  <a:srgbClr val="D2533C"/>
                </a:solidFill>
              </a:rPr>
              <a:t>Similarly, </a:t>
            </a:r>
            <a:r>
              <a:rPr lang="en-US" sz="2600" dirty="0" smtClean="0"/>
              <a:t>I </a:t>
            </a:r>
            <a:r>
              <a:rPr lang="en-US" sz="2600" dirty="0"/>
              <a:t>am </a:t>
            </a:r>
            <a:r>
              <a:rPr lang="en-US" sz="2600" dirty="0" smtClean="0"/>
              <a:t>pursuing a teaching degree at U of I. </a:t>
            </a:r>
            <a:r>
              <a:rPr lang="en-US" sz="2600" dirty="0" smtClean="0">
                <a:solidFill>
                  <a:srgbClr val="D2533C"/>
                </a:solidFill>
              </a:rPr>
              <a:t>In contrast </a:t>
            </a:r>
            <a:r>
              <a:rPr lang="en-US" sz="2600" dirty="0" smtClean="0">
                <a:solidFill>
                  <a:srgbClr val="292934"/>
                </a:solidFill>
              </a:rPr>
              <a:t>to the rest of the family, </a:t>
            </a:r>
            <a:r>
              <a:rPr lang="en-US" sz="2600" dirty="0" smtClean="0"/>
              <a:t>my </a:t>
            </a:r>
            <a:r>
              <a:rPr lang="en-US" sz="2600" dirty="0"/>
              <a:t>brother wants to study business </a:t>
            </a:r>
            <a:r>
              <a:rPr lang="en-US" sz="2600" dirty="0" smtClean="0"/>
              <a:t>if </a:t>
            </a:r>
            <a:r>
              <a:rPr lang="en-US" sz="2600" dirty="0"/>
              <a:t>he goes to college. </a:t>
            </a:r>
          </a:p>
          <a:p>
            <a:pPr marL="0" indent="0">
              <a:buNone/>
            </a:pPr>
            <a:endParaRPr lang="en-US" dirty="0"/>
          </a:p>
        </p:txBody>
      </p:sp>
      <p:sp>
        <p:nvSpPr>
          <p:cNvPr id="4" name="Down Arrow 3"/>
          <p:cNvSpPr/>
          <p:nvPr/>
        </p:nvSpPr>
        <p:spPr>
          <a:xfrm>
            <a:off x="457200" y="3549483"/>
            <a:ext cx="260110" cy="826173"/>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rgbClr val="D2533C"/>
              </a:solidFill>
            </a:endParaRPr>
          </a:p>
        </p:txBody>
      </p:sp>
    </p:spTree>
    <p:extLst>
      <p:ext uri="{BB962C8B-B14F-4D97-AF65-F5344CB8AC3E}">
        <p14:creationId xmlns:p14="http://schemas.microsoft.com/office/powerpoint/2010/main" val="883215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7557"/>
            <a:ext cx="8229600" cy="4091609"/>
          </a:xfrm>
        </p:spPr>
        <p:txBody>
          <a:bodyPr>
            <a:noAutofit/>
          </a:bodyPr>
          <a:lstStyle/>
          <a:p>
            <a:pPr marL="0" indent="0">
              <a:lnSpc>
                <a:spcPct val="130000"/>
              </a:lnSpc>
              <a:buNone/>
            </a:pPr>
            <a:r>
              <a:rPr lang="en-US" sz="2800" dirty="0" smtClean="0"/>
              <a:t>	I </a:t>
            </a:r>
            <a:r>
              <a:rPr lang="en-US" sz="2800" dirty="0"/>
              <a:t>love nature and wanted to spend all of my time </a:t>
            </a:r>
            <a:r>
              <a:rPr lang="en-US" sz="2800" dirty="0" smtClean="0"/>
              <a:t>outside. I worked for a company in Hawaii that gave bicycle tours around the island. </a:t>
            </a:r>
            <a:r>
              <a:rPr lang="en-US" sz="2800" dirty="0"/>
              <a:t>Riding bikes all summer was great, and traveling around </a:t>
            </a:r>
            <a:r>
              <a:rPr lang="en-US" sz="2800" dirty="0" smtClean="0"/>
              <a:t>was </a:t>
            </a:r>
            <a:r>
              <a:rPr lang="en-US" sz="2800" dirty="0"/>
              <a:t>incredible. The job was too much work </a:t>
            </a:r>
            <a:r>
              <a:rPr lang="en-US" sz="2800" dirty="0" smtClean="0"/>
              <a:t>for the low salary. I quit. </a:t>
            </a:r>
            <a:endParaRPr lang="en-US" sz="2800" dirty="0"/>
          </a:p>
        </p:txBody>
      </p:sp>
      <p:sp>
        <p:nvSpPr>
          <p:cNvPr id="5" name="Title 1"/>
          <p:cNvSpPr>
            <a:spLocks noGrp="1"/>
          </p:cNvSpPr>
          <p:nvPr>
            <p:ph type="title"/>
          </p:nvPr>
        </p:nvSpPr>
        <p:spPr>
          <a:xfrm>
            <a:off x="457200" y="533400"/>
            <a:ext cx="8229600" cy="990600"/>
          </a:xfrm>
        </p:spPr>
        <p:txBody>
          <a:bodyPr>
            <a:normAutofit/>
          </a:bodyPr>
          <a:lstStyle/>
          <a:p>
            <a:r>
              <a:rPr lang="en-US" sz="3600" dirty="0" smtClean="0"/>
              <a:t>Example 2:  “tell me about your last job”</a:t>
            </a:r>
            <a:endParaRPr lang="en-US" sz="3600" dirty="0"/>
          </a:p>
        </p:txBody>
      </p:sp>
    </p:spTree>
    <p:extLst>
      <p:ext uri="{BB962C8B-B14F-4D97-AF65-F5344CB8AC3E}">
        <p14:creationId xmlns:p14="http://schemas.microsoft.com/office/powerpoint/2010/main" val="453478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7557"/>
            <a:ext cx="8229600" cy="4091609"/>
          </a:xfrm>
        </p:spPr>
        <p:txBody>
          <a:bodyPr>
            <a:noAutofit/>
          </a:bodyPr>
          <a:lstStyle/>
          <a:p>
            <a:pPr marL="0" indent="0">
              <a:lnSpc>
                <a:spcPct val="130000"/>
              </a:lnSpc>
              <a:buNone/>
            </a:pPr>
            <a:r>
              <a:rPr lang="en-US" sz="2800" dirty="0" smtClean="0"/>
              <a:t>	I </a:t>
            </a:r>
            <a:r>
              <a:rPr lang="en-US" sz="2800" dirty="0"/>
              <a:t>love nature and wanted to spend all of my time </a:t>
            </a:r>
            <a:r>
              <a:rPr lang="en-US" sz="2800" dirty="0" smtClean="0"/>
              <a:t>outside. </a:t>
            </a:r>
            <a:r>
              <a:rPr lang="en-US" sz="2800" dirty="0" smtClean="0">
                <a:solidFill>
                  <a:schemeClr val="tx2"/>
                </a:solidFill>
              </a:rPr>
              <a:t>Therefore, </a:t>
            </a:r>
            <a:r>
              <a:rPr lang="en-US" sz="2800" dirty="0" smtClean="0"/>
              <a:t>I worked for a company in Hawaii that gave bicycle tours around the island. </a:t>
            </a:r>
            <a:r>
              <a:rPr lang="en-US" sz="2800" dirty="0"/>
              <a:t>Riding bikes all summer was great, and traveling around </a:t>
            </a:r>
            <a:r>
              <a:rPr lang="en-US" sz="2800" dirty="0" smtClean="0"/>
              <a:t>was </a:t>
            </a:r>
            <a:r>
              <a:rPr lang="en-US" sz="2800" dirty="0"/>
              <a:t>incredible. </a:t>
            </a:r>
            <a:r>
              <a:rPr lang="en-US" sz="2800" dirty="0" smtClean="0">
                <a:solidFill>
                  <a:srgbClr val="D2533C"/>
                </a:solidFill>
              </a:rPr>
              <a:t>However, </a:t>
            </a:r>
            <a:r>
              <a:rPr lang="en-US" sz="2800" dirty="0" smtClean="0"/>
              <a:t>the </a:t>
            </a:r>
            <a:r>
              <a:rPr lang="en-US" sz="2800" dirty="0"/>
              <a:t>job was too much work </a:t>
            </a:r>
            <a:r>
              <a:rPr lang="en-US" sz="2800" dirty="0" smtClean="0"/>
              <a:t>for the low salary</a:t>
            </a:r>
            <a:r>
              <a:rPr lang="en-US" sz="2800" dirty="0" smtClean="0">
                <a:solidFill>
                  <a:schemeClr val="tx2"/>
                </a:solidFill>
              </a:rPr>
              <a:t>, so </a:t>
            </a:r>
            <a:r>
              <a:rPr lang="en-US" sz="2800" dirty="0" smtClean="0"/>
              <a:t>I quit. </a:t>
            </a:r>
            <a:endParaRPr lang="en-US" sz="2800" dirty="0"/>
          </a:p>
        </p:txBody>
      </p:sp>
      <p:sp>
        <p:nvSpPr>
          <p:cNvPr id="5" name="Title 1"/>
          <p:cNvSpPr>
            <a:spLocks noGrp="1"/>
          </p:cNvSpPr>
          <p:nvPr>
            <p:ph type="title"/>
          </p:nvPr>
        </p:nvSpPr>
        <p:spPr>
          <a:xfrm>
            <a:off x="457200" y="533400"/>
            <a:ext cx="8229600" cy="990600"/>
          </a:xfrm>
        </p:spPr>
        <p:txBody>
          <a:bodyPr>
            <a:normAutofit fontScale="90000"/>
          </a:bodyPr>
          <a:lstStyle/>
          <a:p>
            <a:r>
              <a:rPr lang="en-US" dirty="0"/>
              <a:t>Example 2:  “tell me about your last </a:t>
            </a:r>
            <a:r>
              <a:rPr lang="en-US" dirty="0" smtClean="0"/>
              <a:t>job”</a:t>
            </a:r>
            <a:endParaRPr lang="en-US" dirty="0"/>
          </a:p>
        </p:txBody>
      </p:sp>
    </p:spTree>
    <p:extLst>
      <p:ext uri="{BB962C8B-B14F-4D97-AF65-F5344CB8AC3E}">
        <p14:creationId xmlns:p14="http://schemas.microsoft.com/office/powerpoint/2010/main" val="1268031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 between paragraphs</a:t>
            </a:r>
            <a:endParaRPr lang="en-US" dirty="0"/>
          </a:p>
        </p:txBody>
      </p:sp>
      <p:sp>
        <p:nvSpPr>
          <p:cNvPr id="3" name="Content Placeholder 2"/>
          <p:cNvSpPr>
            <a:spLocks noGrp="1"/>
          </p:cNvSpPr>
          <p:nvPr>
            <p:ph idx="1"/>
          </p:nvPr>
        </p:nvSpPr>
        <p:spPr>
          <a:xfrm>
            <a:off x="457200" y="1905214"/>
            <a:ext cx="8229600" cy="4571785"/>
          </a:xfrm>
        </p:spPr>
        <p:txBody>
          <a:bodyPr/>
          <a:lstStyle/>
          <a:p>
            <a:r>
              <a:rPr lang="en-US" dirty="0" smtClean="0"/>
              <a:t>Use transitions at the beginning of a new paragraph </a:t>
            </a:r>
          </a:p>
          <a:p>
            <a:endParaRPr lang="en-US" u="sng" dirty="0"/>
          </a:p>
          <a:p>
            <a:r>
              <a:rPr lang="en-US" dirty="0" smtClean="0"/>
              <a:t>Show </a:t>
            </a:r>
            <a:r>
              <a:rPr lang="en-US" dirty="0"/>
              <a:t>how the new paragraph relates to what came before </a:t>
            </a:r>
            <a:r>
              <a:rPr lang="en-US" dirty="0" smtClean="0"/>
              <a:t>it</a:t>
            </a:r>
          </a:p>
          <a:p>
            <a:endParaRPr lang="en-US" dirty="0"/>
          </a:p>
          <a:p>
            <a:r>
              <a:rPr lang="en-US" dirty="0" smtClean="0"/>
              <a:t>Usually, use more than just one transition word to start a new paragraph</a:t>
            </a:r>
          </a:p>
          <a:p>
            <a:pPr marL="0" indent="0">
              <a:buNone/>
            </a:pPr>
            <a:endParaRPr lang="en-US" dirty="0"/>
          </a:p>
          <a:p>
            <a:endParaRPr lang="en-US" dirty="0" smtClean="0"/>
          </a:p>
          <a:p>
            <a:endParaRPr lang="en-US" dirty="0"/>
          </a:p>
        </p:txBody>
      </p:sp>
    </p:spTree>
    <p:extLst>
      <p:ext uri="{BB962C8B-B14F-4D97-AF65-F5344CB8AC3E}">
        <p14:creationId xmlns:p14="http://schemas.microsoft.com/office/powerpoint/2010/main" val="3621054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 </a:t>
            </a:r>
            <a:endParaRPr lang="en-US" dirty="0"/>
          </a:p>
        </p:txBody>
      </p:sp>
      <p:sp>
        <p:nvSpPr>
          <p:cNvPr id="3" name="Content Placeholder 2"/>
          <p:cNvSpPr>
            <a:spLocks noGrp="1"/>
          </p:cNvSpPr>
          <p:nvPr>
            <p:ph idx="1"/>
          </p:nvPr>
        </p:nvSpPr>
        <p:spPr/>
        <p:txBody>
          <a:bodyPr/>
          <a:lstStyle/>
          <a:p>
            <a:pPr marL="0" indent="0">
              <a:buNone/>
            </a:pPr>
            <a:r>
              <a:rPr lang="en-US" dirty="0" smtClean="0"/>
              <a:t>	John Locke was an important philosopher of the Enlightenment Era. He believed in the government’s responsibility to ensure individual rights such as life, liberty, and property. Locke also believed in a representative government, because it dispersed power and allowed for citizen voices to be heard.</a:t>
            </a:r>
          </a:p>
          <a:p>
            <a:pPr marL="0" indent="0">
              <a:buNone/>
            </a:pPr>
            <a:endParaRPr lang="en-US" dirty="0" smtClean="0"/>
          </a:p>
          <a:p>
            <a:pPr marL="0" indent="0">
              <a:buNone/>
            </a:pPr>
            <a:r>
              <a:rPr lang="en-US" dirty="0"/>
              <a:t>	</a:t>
            </a:r>
            <a:r>
              <a:rPr lang="en-US" dirty="0" smtClean="0"/>
              <a:t>Thomas Hobbes believed that a strong central government was necessary to keep society in line. The leaders of the country could do no wrong in Hobbes’s opinion, and the people had no right to rebel if they were unhappy. </a:t>
            </a:r>
            <a:endParaRPr lang="en-US" dirty="0"/>
          </a:p>
          <a:p>
            <a:pPr marL="0" indent="0">
              <a:buNone/>
            </a:pPr>
            <a:endParaRPr lang="en-US" dirty="0"/>
          </a:p>
        </p:txBody>
      </p:sp>
    </p:spTree>
    <p:extLst>
      <p:ext uri="{BB962C8B-B14F-4D97-AF65-F5344CB8AC3E}">
        <p14:creationId xmlns:p14="http://schemas.microsoft.com/office/powerpoint/2010/main" val="7974497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1331</TotalTime>
  <Words>299</Words>
  <Application>Microsoft Macintosh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Writing Corner #1</vt:lpstr>
      <vt:lpstr>Why?</vt:lpstr>
      <vt:lpstr>Transitions within a paragraph </vt:lpstr>
      <vt:lpstr>Pronouns</vt:lpstr>
      <vt:lpstr>Example 1:</vt:lpstr>
      <vt:lpstr>Example 2:  “tell me about your last job”</vt:lpstr>
      <vt:lpstr>Example 2:  “tell me about your last job”</vt:lpstr>
      <vt:lpstr>Transitions between paragraphs</vt:lpstr>
      <vt:lpstr>Example 3: </vt:lpstr>
      <vt:lpstr>Example 3:</vt:lpstr>
      <vt:lpstr>How will you know if your transitions work?  Read your writing out loud. Does it sound awkward?  Ask someone to read your writing. Can they follow your thoughts?  Read your writing another day. Does it still make sense?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Corner #1</dc:title>
  <dc:creator>Lanya Guttman</dc:creator>
  <cp:lastModifiedBy>Lanya Guttman</cp:lastModifiedBy>
  <cp:revision>17</cp:revision>
  <dcterms:created xsi:type="dcterms:W3CDTF">2017-02-15T00:53:50Z</dcterms:created>
  <dcterms:modified xsi:type="dcterms:W3CDTF">2017-02-15T23:05:13Z</dcterms:modified>
</cp:coreProperties>
</file>