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4" r:id="rId8"/>
    <p:sldId id="263" r:id="rId9"/>
    <p:sldId id="267" r:id="rId10"/>
    <p:sldId id="266" r:id="rId11"/>
    <p:sldId id="265" r:id="rId12"/>
    <p:sldId id="268" r:id="rId13"/>
    <p:sldId id="269"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04"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FE57EE-1E8C-0A4C-B657-3608AD21F551}" type="datetimeFigureOut">
              <a:rPr lang="en-US" smtClean="0"/>
              <a:t>3/15/17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21AB4-7C8E-F54A-8196-E9794B2962B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E57EE-1E8C-0A4C-B657-3608AD21F551}" type="datetimeFigureOut">
              <a:rPr lang="en-US" smtClean="0"/>
              <a:t>3/15/17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21AB4-7C8E-F54A-8196-E9794B2962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FE57EE-1E8C-0A4C-B657-3608AD21F551}" type="datetimeFigureOut">
              <a:rPr lang="en-US" smtClean="0"/>
              <a:t>3/15/17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21AB4-7C8E-F54A-8196-E9794B2962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E57EE-1E8C-0A4C-B657-3608AD21F551}" type="datetimeFigureOut">
              <a:rPr lang="en-US" smtClean="0"/>
              <a:t>3/15/17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21AB4-7C8E-F54A-8196-E9794B2962B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FE57EE-1E8C-0A4C-B657-3608AD21F551}" type="datetimeFigureOut">
              <a:rPr lang="en-US" smtClean="0"/>
              <a:t>3/15/17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21AB4-7C8E-F54A-8196-E9794B2962B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FE57EE-1E8C-0A4C-B657-3608AD21F551}" type="datetimeFigureOut">
              <a:rPr lang="en-US" smtClean="0"/>
              <a:t>3/15/17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321AB4-7C8E-F54A-8196-E9794B2962B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FE57EE-1E8C-0A4C-B657-3608AD21F551}" type="datetimeFigureOut">
              <a:rPr lang="en-US" smtClean="0"/>
              <a:t>3/15/17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321AB4-7C8E-F54A-8196-E9794B2962B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FE57EE-1E8C-0A4C-B657-3608AD21F551}" type="datetimeFigureOut">
              <a:rPr lang="en-US" smtClean="0"/>
              <a:t>3/15/17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321AB4-7C8E-F54A-8196-E9794B2962B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FE57EE-1E8C-0A4C-B657-3608AD21F551}" type="datetimeFigureOut">
              <a:rPr lang="en-US" smtClean="0"/>
              <a:t>3/15/17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321AB4-7C8E-F54A-8196-E9794B2962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E57EE-1E8C-0A4C-B657-3608AD21F551}" type="datetimeFigureOut">
              <a:rPr lang="en-US" smtClean="0"/>
              <a:t>3/15/17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321AB4-7C8E-F54A-8196-E9794B2962B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E57EE-1E8C-0A4C-B657-3608AD21F551}" type="datetimeFigureOut">
              <a:rPr lang="en-US" smtClean="0"/>
              <a:t>3/15/17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321AB4-7C8E-F54A-8196-E9794B2962B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6FE57EE-1E8C-0A4C-B657-3608AD21F551}" type="datetimeFigureOut">
              <a:rPr lang="en-US" smtClean="0"/>
              <a:t>3/15/17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F321AB4-7C8E-F54A-8196-E9794B2962B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Corner #4</a:t>
            </a:r>
            <a:endParaRPr lang="en-US" dirty="0"/>
          </a:p>
        </p:txBody>
      </p:sp>
      <p:sp>
        <p:nvSpPr>
          <p:cNvPr id="3" name="Subtitle 2"/>
          <p:cNvSpPr>
            <a:spLocks noGrp="1"/>
          </p:cNvSpPr>
          <p:nvPr>
            <p:ph type="subTitle" idx="1"/>
          </p:nvPr>
        </p:nvSpPr>
        <p:spPr/>
        <p:txBody>
          <a:bodyPr/>
          <a:lstStyle/>
          <a:p>
            <a:r>
              <a:rPr lang="en-US" dirty="0" smtClean="0"/>
              <a:t>Citations and Quoting</a:t>
            </a:r>
            <a:endParaRPr lang="en-US" dirty="0"/>
          </a:p>
        </p:txBody>
      </p:sp>
    </p:spTree>
    <p:extLst>
      <p:ext uri="{BB962C8B-B14F-4D97-AF65-F5344CB8AC3E}">
        <p14:creationId xmlns:p14="http://schemas.microsoft.com/office/powerpoint/2010/main" val="4154524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9573"/>
            <a:ext cx="8229600" cy="990600"/>
          </a:xfrm>
        </p:spPr>
        <p:txBody>
          <a:bodyPr>
            <a:normAutofit fontScale="90000"/>
          </a:bodyPr>
          <a:lstStyle/>
          <a:p>
            <a:r>
              <a:rPr lang="en-US" dirty="0" smtClean="0"/>
              <a:t>What, if anything, is wrong with this student’s citation?</a:t>
            </a:r>
            <a:endParaRPr lang="en-US" dirty="0"/>
          </a:p>
        </p:txBody>
      </p:sp>
      <p:sp>
        <p:nvSpPr>
          <p:cNvPr id="4" name="Rectangle 3"/>
          <p:cNvSpPr/>
          <p:nvPr/>
        </p:nvSpPr>
        <p:spPr>
          <a:xfrm>
            <a:off x="457200" y="1461329"/>
            <a:ext cx="8229600" cy="5262979"/>
          </a:xfrm>
          <a:prstGeom prst="rect">
            <a:avLst/>
          </a:prstGeom>
        </p:spPr>
        <p:txBody>
          <a:bodyPr wrap="square">
            <a:spAutoFit/>
          </a:bodyPr>
          <a:lstStyle/>
          <a:p>
            <a:r>
              <a:rPr lang="en-US" sz="2300" dirty="0" smtClean="0"/>
              <a:t>In 1904, Matisse came under the influence of Signac's use of separated </a:t>
            </a:r>
            <a:r>
              <a:rPr lang="en-US" sz="2300" dirty="0" err="1" smtClean="0"/>
              <a:t>colours</a:t>
            </a:r>
            <a:r>
              <a:rPr lang="en-US" sz="2300" dirty="0" smtClean="0"/>
              <a:t> in his paintings. This was called "divisionism." As </a:t>
            </a:r>
            <a:r>
              <a:rPr lang="en-US" sz="2300" dirty="0" err="1" smtClean="0"/>
              <a:t>Spurling</a:t>
            </a:r>
            <a:r>
              <a:rPr lang="en-US" sz="2300" dirty="0" smtClean="0"/>
              <a:t> says: "Divisionism provided logical grounds for separating the ultimate goal of painting - order, harmony, emotional stability achieved through rhythmic compositions of form and </a:t>
            </a:r>
            <a:r>
              <a:rPr lang="en-US" sz="2300" dirty="0" err="1" smtClean="0"/>
              <a:t>colour</a:t>
            </a:r>
            <a:r>
              <a:rPr lang="en-US" sz="2300" dirty="0" smtClean="0"/>
              <a:t> from its traditional dependence on the subject. </a:t>
            </a:r>
            <a:r>
              <a:rPr lang="en-US" sz="2300" dirty="0" smtClean="0"/>
              <a:t>This was an important idea for Matisse.</a:t>
            </a:r>
            <a:endParaRPr lang="en-US" sz="2300" dirty="0" smtClean="0"/>
          </a:p>
          <a:p>
            <a:endParaRPr lang="en-US" sz="2400" dirty="0" smtClean="0"/>
          </a:p>
          <a:p>
            <a:pPr marL="457200" indent="-457200">
              <a:buAutoNum type="alphaUcParenR"/>
            </a:pPr>
            <a:r>
              <a:rPr lang="en-US" sz="2400" dirty="0" smtClean="0">
                <a:solidFill>
                  <a:schemeClr val="tx2"/>
                </a:solidFill>
              </a:rPr>
              <a:t>I don't see anything wrong. The student used appropriate citation.</a:t>
            </a:r>
          </a:p>
          <a:p>
            <a:endParaRPr lang="en-US" sz="2400" dirty="0" smtClean="0">
              <a:solidFill>
                <a:schemeClr val="tx2"/>
              </a:solidFill>
            </a:endParaRPr>
          </a:p>
          <a:p>
            <a:r>
              <a:rPr lang="en-US" sz="2400" dirty="0" smtClean="0">
                <a:solidFill>
                  <a:schemeClr val="tx2"/>
                </a:solidFill>
              </a:rPr>
              <a:t>B) Although we can see where the student began to use information from another source, the citation is incomplete.</a:t>
            </a:r>
          </a:p>
        </p:txBody>
      </p:sp>
    </p:spTree>
    <p:extLst>
      <p:ext uri="{BB962C8B-B14F-4D97-AF65-F5344CB8AC3E}">
        <p14:creationId xmlns:p14="http://schemas.microsoft.com/office/powerpoint/2010/main" val="2804534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It </a:t>
            </a:r>
            <a:r>
              <a:rPr lang="en-US" dirty="0"/>
              <a:t>should have been:</a:t>
            </a:r>
          </a:p>
          <a:p>
            <a:r>
              <a:rPr lang="en-US" dirty="0"/>
              <a:t>In </a:t>
            </a:r>
            <a:r>
              <a:rPr lang="en-US" dirty="0" smtClean="0"/>
              <a:t>1904, </a:t>
            </a:r>
            <a:r>
              <a:rPr lang="en-US" dirty="0"/>
              <a:t>Matisse came under the influence of Signac's use of separated </a:t>
            </a:r>
            <a:r>
              <a:rPr lang="en-US" dirty="0" err="1"/>
              <a:t>colours</a:t>
            </a:r>
            <a:r>
              <a:rPr lang="en-US" dirty="0"/>
              <a:t> in his paintings. This was called "divisionism." As </a:t>
            </a:r>
            <a:r>
              <a:rPr lang="en-US" dirty="0" err="1" smtClean="0"/>
              <a:t>Spurling</a:t>
            </a:r>
            <a:r>
              <a:rPr lang="en-US" dirty="0" smtClean="0"/>
              <a:t> </a:t>
            </a:r>
            <a:r>
              <a:rPr lang="en-US" dirty="0"/>
              <a:t>says: "Divisionism provided logical grounds for separating the ultimate goal of painting - order, harmony, emotional stability achieved through rhythmic compositions of form and </a:t>
            </a:r>
            <a:r>
              <a:rPr lang="en-US" dirty="0" err="1"/>
              <a:t>colour</a:t>
            </a:r>
            <a:r>
              <a:rPr lang="en-US" dirty="0"/>
              <a:t> from its traditional dependence on the subject" </a:t>
            </a:r>
            <a:r>
              <a:rPr lang="en-US" dirty="0" smtClean="0"/>
              <a:t>(1995,p. 285</a:t>
            </a:r>
            <a:r>
              <a:rPr lang="en-US" dirty="0"/>
              <a:t>). This was an important idea for Matisse.</a:t>
            </a:r>
          </a:p>
        </p:txBody>
      </p:sp>
    </p:spTree>
    <p:extLst>
      <p:ext uri="{BB962C8B-B14F-4D97-AF65-F5344CB8AC3E}">
        <p14:creationId xmlns:p14="http://schemas.microsoft.com/office/powerpoint/2010/main" val="1510431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a good use of quotation?</a:t>
            </a:r>
            <a:endParaRPr lang="en-US" dirty="0"/>
          </a:p>
        </p:txBody>
      </p:sp>
      <p:sp>
        <p:nvSpPr>
          <p:cNvPr id="3" name="Content Placeholder 2"/>
          <p:cNvSpPr>
            <a:spLocks noGrp="1"/>
          </p:cNvSpPr>
          <p:nvPr>
            <p:ph idx="1"/>
          </p:nvPr>
        </p:nvSpPr>
        <p:spPr/>
        <p:txBody>
          <a:bodyPr/>
          <a:lstStyle/>
          <a:p>
            <a:pPr marL="0" indent="0">
              <a:buNone/>
            </a:pPr>
            <a:r>
              <a:rPr lang="en-US" dirty="0" err="1"/>
              <a:t>Gergely</a:t>
            </a:r>
            <a:r>
              <a:rPr lang="en-US" dirty="0"/>
              <a:t> </a:t>
            </a:r>
            <a:r>
              <a:rPr lang="en-US" dirty="0" smtClean="0"/>
              <a:t>Nagy (2001), </a:t>
            </a:r>
            <a:r>
              <a:rPr lang="en-US" dirty="0"/>
              <a:t>in his article "Saving the Myths: The Re-creation of Mythology in Plato and Tolkien" talks about light and vision imagery as being a common thread in both authors' works, and suggests that they lead to "opportunity" </a:t>
            </a:r>
            <a:r>
              <a:rPr lang="en-US" dirty="0" smtClean="0"/>
              <a:t>(p. 93</a:t>
            </a:r>
            <a:r>
              <a:rPr lang="en-US" dirty="0"/>
              <a:t>) for many uses</a:t>
            </a:r>
            <a:r>
              <a:rPr lang="en-US" dirty="0" smtClean="0"/>
              <a:t>.</a:t>
            </a:r>
          </a:p>
          <a:p>
            <a:endParaRPr lang="en-US" dirty="0"/>
          </a:p>
          <a:p>
            <a:pPr marL="0" indent="0">
              <a:buNone/>
            </a:pPr>
            <a:r>
              <a:rPr lang="en-US" dirty="0" smtClean="0">
                <a:solidFill>
                  <a:srgbClr val="D2533C"/>
                </a:solidFill>
              </a:rPr>
              <a:t>	A) No, but it is cited correctly</a:t>
            </a:r>
          </a:p>
          <a:p>
            <a:pPr marL="0" indent="0">
              <a:buNone/>
            </a:pPr>
            <a:endParaRPr lang="en-US" dirty="0" smtClean="0">
              <a:solidFill>
                <a:srgbClr val="D2533C"/>
              </a:solidFill>
            </a:endParaRPr>
          </a:p>
          <a:p>
            <a:pPr marL="0" indent="0">
              <a:buNone/>
            </a:pPr>
            <a:r>
              <a:rPr lang="en-US" dirty="0" smtClean="0">
                <a:solidFill>
                  <a:srgbClr val="D2533C"/>
                </a:solidFill>
              </a:rPr>
              <a:t>	B) Yes, but it isn’t cited correctly</a:t>
            </a:r>
          </a:p>
          <a:p>
            <a:pPr marL="0" indent="0">
              <a:buNone/>
            </a:pPr>
            <a:endParaRPr lang="en-US" dirty="0" smtClean="0">
              <a:solidFill>
                <a:srgbClr val="D2533C"/>
              </a:solidFill>
            </a:endParaRPr>
          </a:p>
          <a:p>
            <a:pPr marL="0" indent="0">
              <a:buNone/>
            </a:pPr>
            <a:r>
              <a:rPr lang="en-US" dirty="0" smtClean="0">
                <a:solidFill>
                  <a:srgbClr val="D2533C"/>
                </a:solidFill>
              </a:rPr>
              <a:t>	C) yes, and it is cited correctly</a:t>
            </a:r>
            <a:endParaRPr lang="en-US" dirty="0">
              <a:solidFill>
                <a:srgbClr val="D2533C"/>
              </a:solidFill>
            </a:endParaRPr>
          </a:p>
        </p:txBody>
      </p:sp>
    </p:spTree>
    <p:extLst>
      <p:ext uri="{BB962C8B-B14F-4D97-AF65-F5344CB8AC3E}">
        <p14:creationId xmlns:p14="http://schemas.microsoft.com/office/powerpoint/2010/main" val="3445462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endParaRPr lang="en-US" dirty="0"/>
          </a:p>
        </p:txBody>
      </p:sp>
      <p:sp>
        <p:nvSpPr>
          <p:cNvPr id="3" name="Content Placeholder 2"/>
          <p:cNvSpPr>
            <a:spLocks noGrp="1"/>
          </p:cNvSpPr>
          <p:nvPr>
            <p:ph idx="1"/>
          </p:nvPr>
        </p:nvSpPr>
        <p:spPr/>
        <p:txBody>
          <a:bodyPr/>
          <a:lstStyle/>
          <a:p>
            <a:r>
              <a:rPr lang="en-US" dirty="0" smtClean="0"/>
              <a:t>One should </a:t>
            </a:r>
            <a:r>
              <a:rPr lang="en-US" dirty="0"/>
              <a:t>only quote when the text quoted is important, </a:t>
            </a:r>
            <a:r>
              <a:rPr lang="en-US" dirty="0" smtClean="0"/>
              <a:t>a necessary quote </a:t>
            </a:r>
            <a:r>
              <a:rPr lang="en-US" dirty="0"/>
              <a:t>by a learned authority in the field, when it could not be said more concisely, or when it could not be said in a more effective way. The word "opportunity" is not an important </a:t>
            </a:r>
            <a:r>
              <a:rPr lang="en-US" dirty="0" smtClean="0"/>
              <a:t>word; another </a:t>
            </a:r>
            <a:r>
              <a:rPr lang="en-US" dirty="0"/>
              <a:t>word with the same sense can easily replace it, and it is not particularly effective for our student's purposes</a:t>
            </a:r>
            <a:r>
              <a:rPr lang="en-US" dirty="0" smtClean="0"/>
              <a:t>.</a:t>
            </a:r>
          </a:p>
          <a:p>
            <a:endParaRPr lang="en-US" dirty="0"/>
          </a:p>
          <a:p>
            <a:r>
              <a:rPr lang="en-US" dirty="0" smtClean="0"/>
              <a:t>The citation is correct though!</a:t>
            </a:r>
            <a:endParaRPr lang="en-US" dirty="0"/>
          </a:p>
        </p:txBody>
      </p:sp>
    </p:spTree>
    <p:extLst>
      <p:ext uri="{BB962C8B-B14F-4D97-AF65-F5344CB8AC3E}">
        <p14:creationId xmlns:p14="http://schemas.microsoft.com/office/powerpoint/2010/main" val="327142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correct paraphrasing?</a:t>
            </a:r>
            <a:endParaRPr lang="en-US" dirty="0"/>
          </a:p>
        </p:txBody>
      </p:sp>
      <p:sp>
        <p:nvSpPr>
          <p:cNvPr id="3" name="Content Placeholder 2"/>
          <p:cNvSpPr>
            <a:spLocks noGrp="1"/>
          </p:cNvSpPr>
          <p:nvPr>
            <p:ph idx="1"/>
          </p:nvPr>
        </p:nvSpPr>
        <p:spPr/>
        <p:txBody>
          <a:bodyPr>
            <a:normAutofit/>
          </a:bodyPr>
          <a:lstStyle/>
          <a:p>
            <a:pPr marL="0" indent="0">
              <a:buNone/>
            </a:pPr>
            <a:r>
              <a:rPr lang="en-US" sz="2200" dirty="0" smtClean="0"/>
              <a:t>Original: To </a:t>
            </a:r>
            <a:r>
              <a:rPr lang="en-US" sz="2200" dirty="0"/>
              <a:t>the extent that a woman's self-image is challenged or threatened by an unattainable ideal of an impossibly thin female physique, she may well become susceptible to disruption of her self-regard, and may be more likely to develop an eating disorder.</a:t>
            </a:r>
          </a:p>
          <a:p>
            <a:endParaRPr lang="en-US" sz="2200" dirty="0" smtClean="0"/>
          </a:p>
          <a:p>
            <a:pPr marL="0" indent="0">
              <a:buNone/>
            </a:pPr>
            <a:r>
              <a:rPr lang="en-US" sz="2200" dirty="0"/>
              <a:t>Paraphrased: If a woman interprets the media's representation of thinness as the ideal she must achieve, her sense of self-esteem might be threatened and even damaged, making her more likely to exhibit disordered eating patterns (</a:t>
            </a:r>
            <a:r>
              <a:rPr lang="en-US" sz="2200" dirty="0" err="1"/>
              <a:t>Polivy</a:t>
            </a:r>
            <a:r>
              <a:rPr lang="en-US" sz="2200" dirty="0"/>
              <a:t> &amp; Herman, </a:t>
            </a:r>
            <a:r>
              <a:rPr lang="en-US" sz="2200" dirty="0" smtClean="0"/>
              <a:t>2004).</a:t>
            </a:r>
          </a:p>
          <a:p>
            <a:pPr marL="0" indent="0">
              <a:buNone/>
            </a:pPr>
            <a:endParaRPr lang="en-US" sz="2200" dirty="0"/>
          </a:p>
          <a:p>
            <a:pPr marL="0" indent="0">
              <a:buNone/>
            </a:pPr>
            <a:r>
              <a:rPr lang="en-US" dirty="0" smtClean="0">
                <a:solidFill>
                  <a:srgbClr val="D2533C"/>
                </a:solidFill>
              </a:rPr>
              <a:t>A) Correct</a:t>
            </a:r>
          </a:p>
          <a:p>
            <a:pPr marL="0" indent="0">
              <a:buNone/>
            </a:pPr>
            <a:r>
              <a:rPr lang="en-US" dirty="0" smtClean="0">
                <a:solidFill>
                  <a:srgbClr val="D2533C"/>
                </a:solidFill>
              </a:rPr>
              <a:t>B) Incorrect</a:t>
            </a:r>
            <a:endParaRPr lang="en-US" dirty="0">
              <a:solidFill>
                <a:srgbClr val="D2533C"/>
              </a:solidFill>
            </a:endParaRPr>
          </a:p>
        </p:txBody>
      </p:sp>
    </p:spTree>
    <p:extLst>
      <p:ext uri="{BB962C8B-B14F-4D97-AF65-F5344CB8AC3E}">
        <p14:creationId xmlns:p14="http://schemas.microsoft.com/office/powerpoint/2010/main" val="1746822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endParaRPr lang="en-US" dirty="0"/>
          </a:p>
        </p:txBody>
      </p:sp>
      <p:sp>
        <p:nvSpPr>
          <p:cNvPr id="3" name="Content Placeholder 2"/>
          <p:cNvSpPr>
            <a:spLocks noGrp="1"/>
          </p:cNvSpPr>
          <p:nvPr>
            <p:ph idx="1"/>
          </p:nvPr>
        </p:nvSpPr>
        <p:spPr/>
        <p:txBody>
          <a:bodyPr/>
          <a:lstStyle/>
          <a:p>
            <a:r>
              <a:rPr lang="en-US" dirty="0" smtClean="0"/>
              <a:t>This is correct. They have maintained the meaning of the original text, but put it into their own words and voice. They have also given the authors credit and provided the publication date. </a:t>
            </a:r>
            <a:endParaRPr lang="en-US" dirty="0"/>
          </a:p>
        </p:txBody>
      </p:sp>
    </p:spTree>
    <p:extLst>
      <p:ext uri="{BB962C8B-B14F-4D97-AF65-F5344CB8AC3E}">
        <p14:creationId xmlns:p14="http://schemas.microsoft.com/office/powerpoint/2010/main" val="2313222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 </a:t>
            </a:r>
            <a:endParaRPr lang="en-US" dirty="0"/>
          </a:p>
        </p:txBody>
      </p:sp>
      <p:sp>
        <p:nvSpPr>
          <p:cNvPr id="3" name="Content Placeholder 2"/>
          <p:cNvSpPr>
            <a:spLocks noGrp="1"/>
          </p:cNvSpPr>
          <p:nvPr>
            <p:ph idx="1"/>
          </p:nvPr>
        </p:nvSpPr>
        <p:spPr>
          <a:xfrm>
            <a:off x="457200" y="1738000"/>
            <a:ext cx="8229600" cy="4738999"/>
          </a:xfrm>
        </p:spPr>
        <p:txBody>
          <a:bodyPr/>
          <a:lstStyle/>
          <a:p>
            <a:r>
              <a:rPr lang="en-US" dirty="0" smtClean="0"/>
              <a:t>Taking ideas or wording from another source without giving credit to that source</a:t>
            </a:r>
          </a:p>
          <a:p>
            <a:endParaRPr lang="en-US" dirty="0"/>
          </a:p>
          <a:p>
            <a:r>
              <a:rPr lang="en-US" dirty="0" smtClean="0"/>
              <a:t>Shows disrespect to the original source and is considered a form of academic dishonesty</a:t>
            </a:r>
          </a:p>
          <a:p>
            <a:endParaRPr lang="en-US" dirty="0"/>
          </a:p>
          <a:p>
            <a:r>
              <a:rPr lang="en-US" dirty="0" smtClean="0"/>
              <a:t>Can be solved by citing the original source in your writing</a:t>
            </a:r>
          </a:p>
          <a:p>
            <a:pPr marL="0" indent="0">
              <a:buNone/>
            </a:pPr>
            <a:endParaRPr lang="en-US" dirty="0" smtClean="0"/>
          </a:p>
          <a:p>
            <a:endParaRPr lang="en-US" dirty="0"/>
          </a:p>
        </p:txBody>
      </p:sp>
    </p:spTree>
    <p:extLst>
      <p:ext uri="{BB962C8B-B14F-4D97-AF65-F5344CB8AC3E}">
        <p14:creationId xmlns:p14="http://schemas.microsoft.com/office/powerpoint/2010/main" val="104709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to cite?</a:t>
            </a:r>
            <a:endParaRPr lang="en-US" dirty="0"/>
          </a:p>
        </p:txBody>
      </p:sp>
      <p:sp>
        <p:nvSpPr>
          <p:cNvPr id="3" name="Content Placeholder 2"/>
          <p:cNvSpPr>
            <a:spLocks noGrp="1"/>
          </p:cNvSpPr>
          <p:nvPr>
            <p:ph idx="1"/>
          </p:nvPr>
        </p:nvSpPr>
        <p:spPr>
          <a:xfrm>
            <a:off x="457200" y="1817076"/>
            <a:ext cx="8229600" cy="4659923"/>
          </a:xfrm>
        </p:spPr>
        <p:txBody>
          <a:bodyPr>
            <a:normAutofit lnSpcReduction="10000"/>
          </a:bodyPr>
          <a:lstStyle/>
          <a:p>
            <a:r>
              <a:rPr lang="en-US" sz="2800" dirty="0" smtClean="0"/>
              <a:t>Direct quotes: a testimony from an authority, </a:t>
            </a:r>
            <a:r>
              <a:rPr lang="en-US" sz="2800" dirty="0"/>
              <a:t>when the wording is precise, </a:t>
            </a:r>
            <a:r>
              <a:rPr lang="en-US" sz="2800" dirty="0" smtClean="0"/>
              <a:t>or could not be phrased any better</a:t>
            </a:r>
          </a:p>
          <a:p>
            <a:pPr marL="0" indent="0">
              <a:buNone/>
            </a:pPr>
            <a:endParaRPr lang="en-US" sz="2800" dirty="0" smtClean="0"/>
          </a:p>
          <a:p>
            <a:r>
              <a:rPr lang="en-US" sz="2800" dirty="0" smtClean="0"/>
              <a:t>Statistics and </a:t>
            </a:r>
            <a:r>
              <a:rPr lang="en-US" sz="2800" dirty="0"/>
              <a:t>S</a:t>
            </a:r>
            <a:r>
              <a:rPr lang="en-US" sz="2800" dirty="0" smtClean="0"/>
              <a:t>tudies</a:t>
            </a:r>
          </a:p>
          <a:p>
            <a:pPr marL="0" indent="0">
              <a:buNone/>
            </a:pPr>
            <a:endParaRPr lang="en-US" sz="2800" dirty="0" smtClean="0"/>
          </a:p>
          <a:p>
            <a:r>
              <a:rPr lang="en-US" sz="2800" dirty="0" smtClean="0"/>
              <a:t>Theories</a:t>
            </a:r>
          </a:p>
          <a:p>
            <a:pPr marL="0" indent="0">
              <a:buNone/>
            </a:pPr>
            <a:endParaRPr lang="en-US" sz="2800" dirty="0" smtClean="0"/>
          </a:p>
          <a:p>
            <a:r>
              <a:rPr lang="en-US" sz="2800" dirty="0" smtClean="0"/>
              <a:t>Paraphrases: expressing the same meaning with your own wording</a:t>
            </a:r>
          </a:p>
          <a:p>
            <a:pPr marL="0" indent="0">
              <a:buNone/>
            </a:pPr>
            <a:endParaRPr lang="en-US" sz="3200" dirty="0" smtClean="0"/>
          </a:p>
          <a:p>
            <a:pPr marL="0" indent="0">
              <a:buNone/>
            </a:pPr>
            <a:endParaRPr lang="en-US" dirty="0"/>
          </a:p>
        </p:txBody>
      </p:sp>
    </p:spTree>
    <p:extLst>
      <p:ext uri="{BB962C8B-B14F-4D97-AF65-F5344CB8AC3E}">
        <p14:creationId xmlns:p14="http://schemas.microsoft.com/office/powerpoint/2010/main" val="2734272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cite:</a:t>
            </a:r>
            <a:endParaRPr lang="en-US" dirty="0"/>
          </a:p>
        </p:txBody>
      </p:sp>
      <p:sp>
        <p:nvSpPr>
          <p:cNvPr id="3" name="Content Placeholder 2"/>
          <p:cNvSpPr>
            <a:spLocks noGrp="1"/>
          </p:cNvSpPr>
          <p:nvPr>
            <p:ph idx="1"/>
          </p:nvPr>
        </p:nvSpPr>
        <p:spPr>
          <a:xfrm>
            <a:off x="457200" y="1992922"/>
            <a:ext cx="8229600" cy="4484077"/>
          </a:xfrm>
        </p:spPr>
        <p:txBody>
          <a:bodyPr>
            <a:normAutofit/>
          </a:bodyPr>
          <a:lstStyle/>
          <a:p>
            <a:pPr marL="0" indent="0">
              <a:buNone/>
            </a:pPr>
            <a:r>
              <a:rPr lang="en-US" sz="3200" dirty="0" smtClean="0"/>
              <a:t>1) In text citations throughout the paper</a:t>
            </a:r>
          </a:p>
          <a:p>
            <a:endParaRPr lang="en-US" sz="3200" dirty="0"/>
          </a:p>
          <a:p>
            <a:pPr marL="0" indent="0">
              <a:buNone/>
            </a:pPr>
            <a:r>
              <a:rPr lang="en-US" sz="3200" dirty="0" smtClean="0"/>
              <a:t>2) Reference page at the end of a paper</a:t>
            </a:r>
          </a:p>
          <a:p>
            <a:endParaRPr lang="en-US" sz="3200" dirty="0"/>
          </a:p>
          <a:p>
            <a:r>
              <a:rPr lang="en-US" sz="3200" dirty="0"/>
              <a:t>In-text citations help readers locate the cited source in the References section of the paper. </a:t>
            </a:r>
          </a:p>
        </p:txBody>
      </p:sp>
    </p:spTree>
    <p:extLst>
      <p:ext uri="{BB962C8B-B14F-4D97-AF65-F5344CB8AC3E}">
        <p14:creationId xmlns:p14="http://schemas.microsoft.com/office/powerpoint/2010/main" val="3671135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 text citations throughout the </a:t>
            </a:r>
            <a:r>
              <a:rPr lang="en-US" dirty="0" smtClean="0"/>
              <a:t>paper</a:t>
            </a:r>
            <a:endParaRPr lang="en-US" dirty="0"/>
          </a:p>
        </p:txBody>
      </p:sp>
      <p:sp>
        <p:nvSpPr>
          <p:cNvPr id="3" name="Content Placeholder 2"/>
          <p:cNvSpPr>
            <a:spLocks noGrp="1"/>
          </p:cNvSpPr>
          <p:nvPr>
            <p:ph idx="1"/>
          </p:nvPr>
        </p:nvSpPr>
        <p:spPr>
          <a:xfrm>
            <a:off x="457200" y="1788134"/>
            <a:ext cx="8229600" cy="4688865"/>
          </a:xfrm>
        </p:spPr>
        <p:txBody>
          <a:bodyPr>
            <a:normAutofit lnSpcReduction="10000"/>
          </a:bodyPr>
          <a:lstStyle/>
          <a:p>
            <a:r>
              <a:rPr lang="en-US" dirty="0" smtClean="0"/>
              <a:t>When referencing a general study, book, or theory, format like this </a:t>
            </a:r>
            <a:r>
              <a:rPr lang="en-US" dirty="0" smtClean="0">
                <a:sym typeface="Wingdings"/>
              </a:rPr>
              <a:t>    (author’s last name, year of publication)</a:t>
            </a:r>
          </a:p>
          <a:p>
            <a:endParaRPr lang="en-US" dirty="0">
              <a:sym typeface="Wingdings"/>
            </a:endParaRPr>
          </a:p>
          <a:p>
            <a:r>
              <a:rPr lang="en-US" dirty="0" smtClean="0">
                <a:sym typeface="Wingdings"/>
              </a:rPr>
              <a:t>When directly quoting or paraphrasing someone else’s thought, add a page number      (author’s last name, year, p. #)</a:t>
            </a:r>
            <a:endParaRPr lang="en-US" dirty="0"/>
          </a:p>
          <a:p>
            <a:endParaRPr lang="en-US" dirty="0" smtClean="0"/>
          </a:p>
          <a:p>
            <a:r>
              <a:rPr lang="en-US" dirty="0" smtClean="0"/>
              <a:t>If author is unknown, put the first word found on the Reference page </a:t>
            </a:r>
            <a:r>
              <a:rPr lang="en-US" dirty="0"/>
              <a:t>i</a:t>
            </a:r>
            <a:r>
              <a:rPr lang="en-US" dirty="0" smtClean="0"/>
              <a:t>nstead</a:t>
            </a:r>
          </a:p>
          <a:p>
            <a:endParaRPr lang="en-US" dirty="0"/>
          </a:p>
          <a:p>
            <a:r>
              <a:rPr lang="en-US" dirty="0" smtClean="0"/>
              <a:t>This information can be put in (parenthesis) or included in the sentence.</a:t>
            </a:r>
            <a:endParaRPr lang="en-US" dirty="0"/>
          </a:p>
        </p:txBody>
      </p:sp>
    </p:spTree>
    <p:extLst>
      <p:ext uri="{BB962C8B-B14F-4D97-AF65-F5344CB8AC3E}">
        <p14:creationId xmlns:p14="http://schemas.microsoft.com/office/powerpoint/2010/main" val="1987660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Reference page at the end of a </a:t>
            </a:r>
            <a:r>
              <a:rPr lang="en-US" dirty="0" smtClean="0"/>
              <a:t>paper</a:t>
            </a:r>
            <a:endParaRPr lang="en-US" dirty="0"/>
          </a:p>
        </p:txBody>
      </p:sp>
      <p:sp>
        <p:nvSpPr>
          <p:cNvPr id="3" name="Content Placeholder 2"/>
          <p:cNvSpPr>
            <a:spLocks noGrp="1"/>
          </p:cNvSpPr>
          <p:nvPr>
            <p:ph idx="1"/>
          </p:nvPr>
        </p:nvSpPr>
        <p:spPr/>
        <p:txBody>
          <a:bodyPr/>
          <a:lstStyle/>
          <a:p>
            <a:pPr marL="285750" indent="-285750">
              <a:buFont typeface="Arial" charset="0"/>
              <a:buChar char="•"/>
            </a:pPr>
            <a:r>
              <a:rPr lang="en-US" dirty="0"/>
              <a:t> Center the title (References) at the top of the page. </a:t>
            </a:r>
            <a:r>
              <a:rPr lang="en-US" i="1" dirty="0"/>
              <a:t>Do not bold it.</a:t>
            </a:r>
          </a:p>
          <a:p>
            <a:pPr marL="285750" indent="-285750">
              <a:buFont typeface="Arial" charset="0"/>
              <a:buChar char="•"/>
            </a:pPr>
            <a:endParaRPr lang="en-US" dirty="0"/>
          </a:p>
          <a:p>
            <a:pPr marL="285750" indent="-285750">
              <a:buFont typeface="Arial" charset="0"/>
              <a:buChar char="•"/>
            </a:pPr>
            <a:r>
              <a:rPr lang="en-US" dirty="0"/>
              <a:t> Double-space reference entries</a:t>
            </a:r>
          </a:p>
          <a:p>
            <a:pPr marL="285750" indent="-285750">
              <a:buFont typeface="Arial" charset="0"/>
              <a:buChar char="•"/>
            </a:pPr>
            <a:endParaRPr lang="en-US" dirty="0"/>
          </a:p>
          <a:p>
            <a:pPr marL="285750" indent="-285750">
              <a:buFont typeface="Arial" charset="0"/>
              <a:buChar char="•"/>
            </a:pPr>
            <a:r>
              <a:rPr lang="en-US" dirty="0"/>
              <a:t> Flush left the first line of the entry and indent subsequent lines</a:t>
            </a:r>
          </a:p>
          <a:p>
            <a:pPr marL="285750" indent="-285750">
              <a:buFont typeface="Arial" charset="0"/>
              <a:buChar char="•"/>
            </a:pPr>
            <a:endParaRPr lang="en-US" dirty="0"/>
          </a:p>
          <a:p>
            <a:pPr marL="285750" indent="-285750">
              <a:buFont typeface="Arial" charset="0"/>
              <a:buChar char="•"/>
            </a:pPr>
            <a:r>
              <a:rPr lang="en-US" dirty="0"/>
              <a:t> Order entries alphabetically by the surname of the first author of each work</a:t>
            </a:r>
          </a:p>
          <a:p>
            <a:endParaRPr lang="en-US" dirty="0"/>
          </a:p>
        </p:txBody>
      </p:sp>
    </p:spTree>
    <p:extLst>
      <p:ext uri="{BB962C8B-B14F-4D97-AF65-F5344CB8AC3E}">
        <p14:creationId xmlns:p14="http://schemas.microsoft.com/office/powerpoint/2010/main" val="1152473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74638" y="379412"/>
            <a:ext cx="8534400" cy="758825"/>
          </a:xfrm>
        </p:spPr>
        <p:txBody>
          <a:bodyPr/>
          <a:lstStyle/>
          <a:p>
            <a:r>
              <a:rPr lang="en-US" sz="2800" dirty="0">
                <a:solidFill>
                  <a:schemeClr val="accent1"/>
                </a:solidFill>
                <a:latin typeface="Georgia" charset="0"/>
              </a:rPr>
              <a:t>Sample Reference Page</a:t>
            </a:r>
          </a:p>
        </p:txBody>
      </p:sp>
      <p:sp>
        <p:nvSpPr>
          <p:cNvPr id="36867" name="Content Placeholder 2"/>
          <p:cNvSpPr>
            <a:spLocks noGrp="1"/>
          </p:cNvSpPr>
          <p:nvPr>
            <p:ph sz="quarter" idx="1"/>
          </p:nvPr>
        </p:nvSpPr>
        <p:spPr>
          <a:xfrm>
            <a:off x="304800" y="1138236"/>
            <a:ext cx="8504238" cy="5719763"/>
          </a:xfrm>
        </p:spPr>
        <p:txBody>
          <a:bodyPr>
            <a:normAutofit/>
          </a:bodyPr>
          <a:lstStyle/>
          <a:p>
            <a:pPr algn="ctr">
              <a:buFont typeface="Wingdings 2" charset="0"/>
              <a:buNone/>
            </a:pPr>
            <a:r>
              <a:rPr lang="en-US" sz="1800" dirty="0" smtClean="0">
                <a:latin typeface="Georgia" charset="0"/>
              </a:rPr>
              <a:t>References</a:t>
            </a:r>
            <a:endParaRPr lang="en-US" sz="1800" dirty="0">
              <a:latin typeface="Georgia" charset="0"/>
            </a:endParaRPr>
          </a:p>
          <a:p>
            <a:pPr marL="273050" lvl="2" indent="-273050">
              <a:lnSpc>
                <a:spcPct val="200000"/>
              </a:lnSpc>
              <a:buClr>
                <a:schemeClr val="accent1"/>
              </a:buClr>
              <a:buSzPct val="85000"/>
              <a:buFont typeface="Wingdings 2" charset="0"/>
              <a:buNone/>
            </a:pPr>
            <a:r>
              <a:rPr lang="en-US" sz="1600" dirty="0">
                <a:latin typeface="Georgia" charset="0"/>
              </a:rPr>
              <a:t>American Association for Artificial Intelligence. (2001, March). Retrieved from http://</a:t>
            </a:r>
            <a:r>
              <a:rPr lang="en-US" sz="1600" dirty="0" err="1">
                <a:latin typeface="Georgia" charset="0"/>
              </a:rPr>
              <a:t>www.aaai.org</a:t>
            </a:r>
            <a:endParaRPr lang="en-US" sz="1600" dirty="0">
              <a:latin typeface="Georgia" charset="0"/>
            </a:endParaRPr>
          </a:p>
          <a:p>
            <a:pPr marL="273050" lvl="2" indent="-273050">
              <a:lnSpc>
                <a:spcPct val="200000"/>
              </a:lnSpc>
              <a:buClr>
                <a:schemeClr val="accent1"/>
              </a:buClr>
              <a:buSzPct val="85000"/>
              <a:buFont typeface="Wingdings 2" charset="0"/>
              <a:buNone/>
            </a:pPr>
            <a:r>
              <a:rPr lang="en-US" sz="1600" dirty="0">
                <a:latin typeface="Georgia" charset="0"/>
              </a:rPr>
              <a:t>Bernstein, B. J. Atomic diplomacy:  Hiroshima and Nagasaki. </a:t>
            </a:r>
            <a:r>
              <a:rPr lang="en-US" sz="1600" i="1" dirty="0">
                <a:latin typeface="Georgia" charset="0"/>
              </a:rPr>
              <a:t>Diplomatic History</a:t>
            </a:r>
            <a:r>
              <a:rPr lang="en-US" sz="1600" dirty="0">
                <a:latin typeface="Georgia" charset="0"/>
              </a:rPr>
              <a:t>, </a:t>
            </a:r>
            <a:r>
              <a:rPr lang="en-US" sz="1600" i="1" dirty="0">
                <a:latin typeface="Georgia" charset="0"/>
              </a:rPr>
              <a:t>28 </a:t>
            </a:r>
            <a:r>
              <a:rPr lang="en-US" sz="1600" dirty="0">
                <a:latin typeface="Georgia" charset="0"/>
              </a:rPr>
              <a:t>(3), 126-129.</a:t>
            </a:r>
          </a:p>
          <a:p>
            <a:pPr marL="457200" lvl="1" indent="-457200">
              <a:lnSpc>
                <a:spcPct val="200000"/>
              </a:lnSpc>
              <a:buFont typeface="Wingdings" charset="0"/>
              <a:buNone/>
            </a:pPr>
            <a:r>
              <a:rPr lang="en-US" sz="1600" dirty="0" smtClean="0">
                <a:solidFill>
                  <a:schemeClr val="tx1"/>
                </a:solidFill>
                <a:latin typeface="Georgia" charset="0"/>
              </a:rPr>
              <a:t>Jackson</a:t>
            </a:r>
            <a:r>
              <a:rPr lang="en-US" sz="1600" dirty="0">
                <a:solidFill>
                  <a:schemeClr val="tx1"/>
                </a:solidFill>
                <a:latin typeface="Georgia" charset="0"/>
              </a:rPr>
              <a:t>, G. (2004). Multiple historic meanings of the Spanish civil war. </a:t>
            </a:r>
            <a:r>
              <a:rPr lang="en-US" sz="1600" i="1" dirty="0">
                <a:solidFill>
                  <a:schemeClr val="tx1"/>
                </a:solidFill>
                <a:latin typeface="Georgia" charset="0"/>
              </a:rPr>
              <a:t>Science and Society</a:t>
            </a:r>
            <a:r>
              <a:rPr lang="en-US" sz="1600" dirty="0">
                <a:solidFill>
                  <a:schemeClr val="tx1"/>
                </a:solidFill>
                <a:latin typeface="Georgia" charset="0"/>
              </a:rPr>
              <a:t>, </a:t>
            </a:r>
            <a:r>
              <a:rPr lang="en-US" sz="1600" i="1" dirty="0">
                <a:solidFill>
                  <a:schemeClr val="tx1"/>
                </a:solidFill>
                <a:latin typeface="Georgia" charset="0"/>
              </a:rPr>
              <a:t>68</a:t>
            </a:r>
            <a:r>
              <a:rPr lang="en-US" sz="1600" dirty="0">
                <a:solidFill>
                  <a:schemeClr val="tx1"/>
                </a:solidFill>
                <a:latin typeface="Georgia" charset="0"/>
              </a:rPr>
              <a:t>(3), 272-276. Retrieved from the Lexis </a:t>
            </a:r>
            <a:r>
              <a:rPr lang="en-US" sz="1600" dirty="0" err="1">
                <a:solidFill>
                  <a:schemeClr val="tx1"/>
                </a:solidFill>
                <a:latin typeface="Georgia" charset="0"/>
              </a:rPr>
              <a:t>Nexis</a:t>
            </a:r>
            <a:r>
              <a:rPr lang="en-US" sz="1600" dirty="0">
                <a:solidFill>
                  <a:schemeClr val="tx1"/>
                </a:solidFill>
                <a:latin typeface="Georgia" charset="0"/>
              </a:rPr>
              <a:t> Academic database.</a:t>
            </a:r>
          </a:p>
          <a:p>
            <a:pPr marL="457200" lvl="1" indent="-457200">
              <a:lnSpc>
                <a:spcPct val="200000"/>
              </a:lnSpc>
              <a:buFont typeface="Wingdings" charset="0"/>
              <a:buNone/>
            </a:pPr>
            <a:r>
              <a:rPr lang="en-US" sz="1600" dirty="0" smtClean="0">
                <a:solidFill>
                  <a:schemeClr val="tx1"/>
                </a:solidFill>
                <a:latin typeface="Georgia" charset="0"/>
              </a:rPr>
              <a:t>Van </a:t>
            </a:r>
            <a:r>
              <a:rPr lang="en-US" sz="1600" dirty="0">
                <a:solidFill>
                  <a:schemeClr val="tx1"/>
                </a:solidFill>
                <a:latin typeface="Georgia" charset="0"/>
              </a:rPr>
              <a:t>Delay, A. (1994). </a:t>
            </a:r>
            <a:r>
              <a:rPr lang="en-US" sz="1600" i="1" dirty="0">
                <a:solidFill>
                  <a:schemeClr val="tx1"/>
                </a:solidFill>
                <a:latin typeface="Georgia" charset="0"/>
              </a:rPr>
              <a:t>Venetian blinds: Contemporary study of compulsive lying</a:t>
            </a:r>
            <a:r>
              <a:rPr lang="en-US" sz="1600" dirty="0">
                <a:solidFill>
                  <a:schemeClr val="tx1"/>
                </a:solidFill>
                <a:latin typeface="Georgia" charset="0"/>
              </a:rPr>
              <a:t>. New York: Pendant Publishing.</a:t>
            </a:r>
          </a:p>
          <a:p>
            <a:pPr marL="457200" lvl="1" indent="-457200">
              <a:buFont typeface="Wingdings" charset="0"/>
              <a:buNone/>
            </a:pPr>
            <a:endParaRPr lang="en-US" sz="1400" dirty="0">
              <a:solidFill>
                <a:schemeClr val="tx1"/>
              </a:solidFill>
              <a:latin typeface="Georgia" charset="0"/>
            </a:endParaRPr>
          </a:p>
          <a:p>
            <a:pPr marL="457200" lvl="1" indent="-457200">
              <a:buFont typeface="Wingdings" charset="0"/>
              <a:buNone/>
            </a:pPr>
            <a:endParaRPr lang="en-US" sz="1400" dirty="0">
              <a:solidFill>
                <a:schemeClr val="tx1"/>
              </a:solidFill>
              <a:latin typeface="Georgia" charset="0"/>
            </a:endParaRPr>
          </a:p>
          <a:p>
            <a:pPr marL="457200" lvl="1" indent="-457200">
              <a:buFont typeface="Wingdings" charset="0"/>
              <a:buNone/>
            </a:pPr>
            <a:endParaRPr lang="en-US" sz="1400" dirty="0">
              <a:solidFill>
                <a:schemeClr val="tx1"/>
              </a:solidFill>
              <a:latin typeface="Georgia" charset="0"/>
            </a:endParaRPr>
          </a:p>
          <a:p>
            <a:pPr marL="457200" lvl="1" indent="-457200">
              <a:buFont typeface="Wingdings" charset="0"/>
              <a:buNone/>
            </a:pPr>
            <a:endParaRPr lang="en-US" sz="1400" dirty="0">
              <a:solidFill>
                <a:schemeClr val="tx1"/>
              </a:solidFill>
              <a:latin typeface="Georgia" charset="0"/>
            </a:endParaRPr>
          </a:p>
          <a:p>
            <a:pPr marL="457200" lvl="1" indent="-457200">
              <a:buFont typeface="Wingdings" charset="0"/>
              <a:buNone/>
            </a:pPr>
            <a:endParaRPr lang="en-US" sz="1400" dirty="0">
              <a:solidFill>
                <a:schemeClr val="tx1"/>
              </a:solidFill>
              <a:latin typeface="Georgia" charset="0"/>
            </a:endParaRPr>
          </a:p>
          <a:p>
            <a:pPr marL="0" lvl="3" indent="0">
              <a:buFont typeface="Wingdings" charset="0"/>
              <a:buNone/>
            </a:pPr>
            <a:endParaRPr lang="en-US" sz="1400" dirty="0">
              <a:solidFill>
                <a:schemeClr val="tx1"/>
              </a:solidFill>
              <a:latin typeface="Georgia" charset="0"/>
            </a:endParaRPr>
          </a:p>
          <a:p>
            <a:pPr marL="457200" lvl="1" indent="-457200">
              <a:buFont typeface="Wingdings" charset="0"/>
              <a:buNone/>
            </a:pPr>
            <a:endParaRPr lang="en-US" sz="1400" dirty="0">
              <a:solidFill>
                <a:schemeClr val="tx1"/>
              </a:solidFill>
              <a:latin typeface="Georgia" charset="0"/>
            </a:endParaRPr>
          </a:p>
          <a:p>
            <a:pPr marL="273050" lvl="2" indent="-273050">
              <a:buClr>
                <a:schemeClr val="accent1"/>
              </a:buClr>
              <a:buSzPct val="85000"/>
              <a:buFont typeface="Wingdings 2" charset="0"/>
              <a:buNone/>
            </a:pPr>
            <a:endParaRPr lang="en-US" sz="1400" dirty="0">
              <a:latin typeface="Georgia" charset="0"/>
            </a:endParaRPr>
          </a:p>
          <a:p>
            <a:pPr marL="273050" lvl="2" indent="-273050">
              <a:buClr>
                <a:schemeClr val="accent1"/>
              </a:buClr>
              <a:buSzPct val="85000"/>
              <a:buFont typeface="Wingdings 2" charset="0"/>
              <a:buNone/>
            </a:pPr>
            <a:endParaRPr lang="en-US" sz="1400" dirty="0">
              <a:latin typeface="Georgia" charset="0"/>
            </a:endParaRPr>
          </a:p>
          <a:p>
            <a:pPr marL="273050" lvl="2" indent="-273050">
              <a:buClr>
                <a:schemeClr val="accent1"/>
              </a:buClr>
              <a:buSzPct val="85000"/>
              <a:buFont typeface="Wingdings 2" charset="0"/>
              <a:buNone/>
            </a:pPr>
            <a:endParaRPr lang="en-US" sz="1400" dirty="0">
              <a:latin typeface="Georgia" charset="0"/>
            </a:endParaRPr>
          </a:p>
          <a:p>
            <a:pPr>
              <a:buFont typeface="Wingdings 2" charset="0"/>
              <a:buNone/>
            </a:pPr>
            <a:endParaRPr lang="en-US" dirty="0">
              <a:latin typeface="Georgia" charset="0"/>
            </a:endParaRPr>
          </a:p>
          <a:p>
            <a:pPr algn="ctr">
              <a:buFont typeface="Wingdings 2" charset="0"/>
              <a:buNone/>
            </a:pPr>
            <a:endParaRPr lang="en-US" dirty="0">
              <a:latin typeface="Georgia" charset="0"/>
            </a:endParaRPr>
          </a:p>
        </p:txBody>
      </p:sp>
    </p:spTree>
    <p:extLst>
      <p:ext uri="{BB962C8B-B14F-4D97-AF65-F5344CB8AC3E}">
        <p14:creationId xmlns:p14="http://schemas.microsoft.com/office/powerpoint/2010/main" val="40719388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116"/>
            <a:ext cx="8229600" cy="4495405"/>
          </a:xfrm>
        </p:spPr>
        <p:txBody>
          <a:bodyPr>
            <a:normAutofit/>
          </a:bodyPr>
          <a:lstStyle/>
          <a:p>
            <a:pPr algn="ctr"/>
            <a:r>
              <a:rPr lang="en-US" dirty="0" smtClean="0"/>
              <a:t>The Reference page comes at the end of the paper.</a:t>
            </a:r>
            <a:r>
              <a:rPr lang="en-US" dirty="0"/>
              <a:t/>
            </a:r>
            <a:br>
              <a:rPr lang="en-US" dirty="0"/>
            </a:br>
            <a:r>
              <a:rPr lang="en-US" dirty="0" smtClean="0"/>
              <a:t/>
            </a:r>
            <a:br>
              <a:rPr lang="en-US" dirty="0" smtClean="0"/>
            </a:br>
            <a:r>
              <a:rPr lang="en-US" dirty="0" smtClean="0"/>
              <a:t>Any source cited in the paper, must be included on the Reference page!</a:t>
            </a:r>
            <a:endParaRPr lang="en-US" dirty="0"/>
          </a:p>
        </p:txBody>
      </p:sp>
    </p:spTree>
    <p:extLst>
      <p:ext uri="{BB962C8B-B14F-4D97-AF65-F5344CB8AC3E}">
        <p14:creationId xmlns:p14="http://schemas.microsoft.com/office/powerpoint/2010/main" val="2194927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39862"/>
            <a:ext cx="8229600" cy="990600"/>
          </a:xfrm>
        </p:spPr>
        <p:txBody>
          <a:bodyPr/>
          <a:lstStyle/>
          <a:p>
            <a:pPr algn="ctr"/>
            <a:r>
              <a:rPr lang="en-US" dirty="0" smtClean="0"/>
              <a:t>Quick Quiz time </a:t>
            </a:r>
            <a:r>
              <a:rPr lang="en-US" dirty="0" smtClean="0">
                <a:sym typeface="Wingdings"/>
              </a:rPr>
              <a:t></a:t>
            </a:r>
            <a:endParaRPr lang="en-US" dirty="0"/>
          </a:p>
        </p:txBody>
      </p:sp>
    </p:spTree>
    <p:extLst>
      <p:ext uri="{BB962C8B-B14F-4D97-AF65-F5344CB8AC3E}">
        <p14:creationId xmlns:p14="http://schemas.microsoft.com/office/powerpoint/2010/main" val="8842901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189</TotalTime>
  <Words>902</Words>
  <Application>Microsoft Macintosh PowerPoint</Application>
  <PresentationFormat>On-screen Show (4:3)</PresentationFormat>
  <Paragraphs>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Writing Corner #4</vt:lpstr>
      <vt:lpstr>Plagiarism </vt:lpstr>
      <vt:lpstr>When to cite?</vt:lpstr>
      <vt:lpstr>How to cite:</vt:lpstr>
      <vt:lpstr>In text citations throughout the paper</vt:lpstr>
      <vt:lpstr>Reference page at the end of a paper</vt:lpstr>
      <vt:lpstr>Sample Reference Page</vt:lpstr>
      <vt:lpstr>The Reference page comes at the end of the paper.  Any source cited in the paper, must be included on the Reference page!</vt:lpstr>
      <vt:lpstr>Quick Quiz time </vt:lpstr>
      <vt:lpstr>What, if anything, is wrong with this student’s citation?</vt:lpstr>
      <vt:lpstr>B)</vt:lpstr>
      <vt:lpstr>Is this a good use of quotation?</vt:lpstr>
      <vt:lpstr>A)</vt:lpstr>
      <vt:lpstr>Is this correct paraphrasing?</vt:lpstr>
      <vt:lpstr>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Corner #4</dc:title>
  <dc:creator>Ashley Kiddle</dc:creator>
  <cp:lastModifiedBy>Ashley Kiddle</cp:lastModifiedBy>
  <cp:revision>13</cp:revision>
  <dcterms:created xsi:type="dcterms:W3CDTF">2017-03-15T18:43:13Z</dcterms:created>
  <dcterms:modified xsi:type="dcterms:W3CDTF">2017-03-15T21:52:18Z</dcterms:modified>
</cp:coreProperties>
</file>