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0" r:id="rId7"/>
    <p:sldId id="262" r:id="rId8"/>
    <p:sldId id="263" r:id="rId9"/>
    <p:sldId id="267" r:id="rId10"/>
    <p:sldId id="264" r:id="rId11"/>
    <p:sldId id="265" r:id="rId12"/>
    <p:sldId id="266" r:id="rId13"/>
    <p:sldId id="270" r:id="rId14"/>
    <p:sldId id="273" r:id="rId15"/>
    <p:sldId id="272" r:id="rId16"/>
    <p:sldId id="271" r:id="rId17"/>
    <p:sldId id="269"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4" d="100"/>
          <a:sy n="94" d="100"/>
        </p:scale>
        <p:origin x="-12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FAE253F-71AE-A343-BB52-4A1068C1F83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C4D4-5778-4B41-905A-57D23271F001}"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2FAE253F-71AE-A343-BB52-4A1068C1F83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C4D4-5778-4B41-905A-57D23271F001}"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2FAE253F-71AE-A343-BB52-4A1068C1F83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C4D4-5778-4B41-905A-57D23271F001}"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2FAE253F-71AE-A343-BB52-4A1068C1F83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C4D4-5778-4B41-905A-57D23271F001}"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2FAE253F-71AE-A343-BB52-4A1068C1F83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C4D4-5778-4B41-905A-57D23271F001}"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2FAE253F-71AE-A343-BB52-4A1068C1F83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C4D4-5778-4B41-905A-57D23271F001}"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FAE253F-71AE-A343-BB52-4A1068C1F83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C4D4-5778-4B41-905A-57D23271F001}"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FAE253F-71AE-A343-BB52-4A1068C1F83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C4D4-5778-4B41-905A-57D23271F001}"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FAE253F-71AE-A343-BB52-4A1068C1F83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C4D4-5778-4B41-905A-57D23271F001}"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FAE253F-71AE-A343-BB52-4A1068C1F83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C4D4-5778-4B41-905A-57D23271F001}"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E253F-71AE-A343-BB52-4A1068C1F839}"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C4D4-5778-4B41-905A-57D23271F001}"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FAE253F-71AE-A343-BB52-4A1068C1F83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C4D4-5778-4B41-905A-57D23271F001}"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FAE253F-71AE-A343-BB52-4A1068C1F839}"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1C4D4-5778-4B41-905A-57D23271F001}"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FAE253F-71AE-A343-BB52-4A1068C1F839}"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1C4D4-5778-4B41-905A-57D23271F0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E253F-71AE-A343-BB52-4A1068C1F839}"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1C4D4-5778-4B41-905A-57D23271F0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E253F-71AE-A343-BB52-4A1068C1F839}"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C4D4-5778-4B41-905A-57D23271F001}"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2FAE253F-71AE-A343-BB52-4A1068C1F839}" type="datetimeFigureOut">
              <a:rPr lang="en-US" smtClean="0"/>
              <a:t>3/13/2017</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63F1C4D4-5778-4B41-905A-57D23271F0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Odyssey Course:</a:t>
            </a:r>
            <a:br>
              <a:rPr lang="en-US" dirty="0" smtClean="0"/>
            </a:br>
            <a:r>
              <a:rPr lang="en-US" dirty="0" smtClean="0"/>
              <a:t>Art History </a:t>
            </a:r>
            <a:endParaRPr lang="en-US" dirty="0"/>
          </a:p>
        </p:txBody>
      </p:sp>
      <p:sp>
        <p:nvSpPr>
          <p:cNvPr id="3" name="Subtitle 2"/>
          <p:cNvSpPr>
            <a:spLocks noGrp="1"/>
          </p:cNvSpPr>
          <p:nvPr>
            <p:ph type="subTitle" idx="1"/>
          </p:nvPr>
        </p:nvSpPr>
        <p:spPr/>
        <p:txBody>
          <a:bodyPr/>
          <a:lstStyle/>
          <a:p>
            <a:r>
              <a:rPr lang="en-US" dirty="0" smtClean="0"/>
              <a:t>Gauguin’s Skirt</a:t>
            </a:r>
          </a:p>
          <a:p>
            <a:r>
              <a:rPr lang="en-US" dirty="0" smtClean="0"/>
              <a:t>March 13,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t>
            </a:r>
            <a:r>
              <a:rPr lang="en-US" dirty="0" err="1" smtClean="0"/>
              <a:t>Liminality</a:t>
            </a:r>
            <a:endParaRPr lang="en-US" dirty="0"/>
          </a:p>
        </p:txBody>
      </p:sp>
      <p:sp>
        <p:nvSpPr>
          <p:cNvPr id="3" name="Text Placeholder 2"/>
          <p:cNvSpPr>
            <a:spLocks noGrp="1"/>
          </p:cNvSpPr>
          <p:nvPr>
            <p:ph type="body" idx="1"/>
          </p:nvPr>
        </p:nvSpPr>
        <p:spPr/>
        <p:txBody>
          <a:bodyPr/>
          <a:lstStyle/>
          <a:p>
            <a:r>
              <a:rPr lang="en-US" i="1" dirty="0" smtClean="0"/>
              <a:t>Bathers</a:t>
            </a:r>
            <a:r>
              <a:rPr lang="en-US" dirty="0" smtClean="0"/>
              <a:t>, 1902</a:t>
            </a:r>
            <a:endParaRPr lang="en-US" dirty="0"/>
          </a:p>
        </p:txBody>
      </p:sp>
      <p:pic>
        <p:nvPicPr>
          <p:cNvPr id="7" name="Content Placeholder 6" descr="large.jpg"/>
          <p:cNvPicPr>
            <a:picLocks noGrp="1" noChangeAspect="1"/>
          </p:cNvPicPr>
          <p:nvPr>
            <p:ph sz="half" idx="2"/>
          </p:nvPr>
        </p:nvPicPr>
        <p:blipFill>
          <a:blip r:embed="rId2"/>
          <a:srcRect l="-19460" r="-19460"/>
          <a:stretch>
            <a:fillRect/>
          </a:stretch>
        </p:blipFill>
        <p:spPr/>
      </p:pic>
      <p:sp>
        <p:nvSpPr>
          <p:cNvPr id="5" name="Text Placeholder 4"/>
          <p:cNvSpPr>
            <a:spLocks noGrp="1"/>
          </p:cNvSpPr>
          <p:nvPr>
            <p:ph type="body" sz="quarter" idx="3"/>
          </p:nvPr>
        </p:nvSpPr>
        <p:spPr/>
        <p:txBody>
          <a:bodyPr/>
          <a:lstStyle/>
          <a:p>
            <a:r>
              <a:rPr lang="en-US" i="1" dirty="0" smtClean="0"/>
              <a:t>Primitive Tales</a:t>
            </a:r>
            <a:r>
              <a:rPr lang="en-US" dirty="0" smtClean="0"/>
              <a:t>, 1902</a:t>
            </a:r>
            <a:endParaRPr lang="en-US" dirty="0"/>
          </a:p>
        </p:txBody>
      </p:sp>
      <p:pic>
        <p:nvPicPr>
          <p:cNvPr id="8" name="Content Placeholder 7" descr="large-1.jpg"/>
          <p:cNvPicPr>
            <a:picLocks noGrp="1" noChangeAspect="1"/>
          </p:cNvPicPr>
          <p:nvPr>
            <p:ph sz="quarter" idx="4"/>
          </p:nvPr>
        </p:nvPicPr>
        <p:blipFill>
          <a:blip r:embed="rId3"/>
          <a:srcRect l="-29815" r="-29815"/>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000" i="1" dirty="0" smtClean="0"/>
              <a:t>The Spirit of the Dead Watching</a:t>
            </a:r>
            <a:r>
              <a:rPr lang="en-US" sz="4000" dirty="0" smtClean="0"/>
              <a:t>, 1892</a:t>
            </a:r>
            <a:r>
              <a:rPr lang="en-US" dirty="0" smtClean="0"/>
              <a:t/>
            </a:r>
            <a:br>
              <a:rPr lang="en-US" dirty="0" smtClean="0"/>
            </a:br>
            <a:endParaRPr lang="en-US" dirty="0"/>
          </a:p>
        </p:txBody>
      </p:sp>
      <p:pic>
        <p:nvPicPr>
          <p:cNvPr id="7" name="Content Placeholder 6" descr="gauguin manau tupapau.png"/>
          <p:cNvPicPr>
            <a:picLocks noGrp="1" noChangeAspect="1"/>
          </p:cNvPicPr>
          <p:nvPr>
            <p:ph idx="1"/>
          </p:nvPr>
        </p:nvPicPr>
        <p:blipFill>
          <a:blip r:embed="rId2"/>
          <a:srcRect l="-25732" r="-25732"/>
          <a:stretch>
            <a:fillRect/>
          </a:stretch>
        </p:blipFill>
        <p:spPr/>
      </p:pic>
      <p:sp>
        <p:nvSpPr>
          <p:cNvPr id="5" name="Text Placeholder 4"/>
          <p:cNvSpPr>
            <a:spLocks noGrp="1"/>
          </p:cNvSpPr>
          <p:nvPr>
            <p:ph type="body" sz="quarter" idx="4294967295"/>
          </p:nvPr>
        </p:nvSpPr>
        <p:spPr>
          <a:xfrm>
            <a:off x="5394325" y="1874838"/>
            <a:ext cx="3749675" cy="639762"/>
          </a:xfrm>
        </p:spPr>
        <p:txBody>
          <a:bodyPr>
            <a:normAutofit/>
          </a:bodyPr>
          <a:lstStyle/>
          <a:p>
            <a:pPr>
              <a:buNone/>
            </a:pP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Where do we come from? What are we? Where are we going? </a:t>
            </a:r>
            <a:r>
              <a:rPr lang="en-US" sz="3600" dirty="0" smtClean="0"/>
              <a:t>1897-98</a:t>
            </a:r>
            <a:endParaRPr lang="en-US" sz="3600" dirty="0"/>
          </a:p>
        </p:txBody>
      </p:sp>
      <p:pic>
        <p:nvPicPr>
          <p:cNvPr id="4" name="Content Placeholder 3" descr="where.jpg"/>
          <p:cNvPicPr>
            <a:picLocks noGrp="1" noChangeAspect="1"/>
          </p:cNvPicPr>
          <p:nvPr>
            <p:ph idx="1"/>
          </p:nvPr>
        </p:nvPicPr>
        <p:blipFill>
          <a:blip r:embed="rId2"/>
          <a:srcRect t="-20963" b="-20963"/>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Primitivism</a:t>
            </a:r>
          </a:p>
        </p:txBody>
      </p:sp>
      <p:sp>
        <p:nvSpPr>
          <p:cNvPr id="3" name="Content Placeholder 2"/>
          <p:cNvSpPr>
            <a:spLocks noGrp="1"/>
          </p:cNvSpPr>
          <p:nvPr>
            <p:ph idx="1"/>
          </p:nvPr>
        </p:nvSpPr>
        <p:spPr/>
        <p:txBody>
          <a:bodyPr>
            <a:normAutofit fontScale="92500" lnSpcReduction="20000"/>
          </a:bodyPr>
          <a:lstStyle/>
          <a:p>
            <a:r>
              <a:rPr lang="en-US" dirty="0"/>
              <a:t>Operates on the assumption of deficiency in qualities when compared to Western </a:t>
            </a:r>
            <a:r>
              <a:rPr lang="en-US" dirty="0" smtClean="0"/>
              <a:t>traditions.</a:t>
            </a:r>
            <a:endParaRPr lang="en-US" dirty="0"/>
          </a:p>
          <a:p>
            <a:r>
              <a:rPr lang="en-US" dirty="0"/>
              <a:t>Also assumes innocence, purity, and static history and cultures of non-Western </a:t>
            </a:r>
            <a:r>
              <a:rPr lang="en-US" dirty="0" smtClean="0"/>
              <a:t>peoples.</a:t>
            </a:r>
            <a:endParaRPr lang="en-US" dirty="0"/>
          </a:p>
          <a:p>
            <a:r>
              <a:rPr lang="en-US" dirty="0"/>
              <a:t>Cultural primitivism assumes no change over time has taken place, no evolution has occurred, and no further developments are </a:t>
            </a:r>
            <a:r>
              <a:rPr lang="en-US" dirty="0" smtClean="0"/>
              <a:t>expected.</a:t>
            </a:r>
            <a:endParaRPr lang="en-US" dirty="0"/>
          </a:p>
          <a:p>
            <a:r>
              <a:rPr lang="en-US" dirty="0"/>
              <a:t>Artistic primitivism assumes Western vision can benefit from engaging with cruder forms of art and nature, and that the Western psychology can be altered upon connecting with non-Western </a:t>
            </a:r>
            <a:r>
              <a:rPr lang="en-US" dirty="0" smtClean="0"/>
              <a:t>art.</a:t>
            </a:r>
            <a:endParaRPr lang="en-US" dirty="0"/>
          </a:p>
        </p:txBody>
      </p:sp>
    </p:spTree>
    <p:extLst>
      <p:ext uri="{BB962C8B-B14F-4D97-AF65-F5344CB8AC3E}">
        <p14:creationId xmlns:p14="http://schemas.microsoft.com/office/powerpoint/2010/main" val="82670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Chronological Primitivism</a:t>
            </a:r>
            <a:endParaRPr lang="en-US" dirty="0"/>
          </a:p>
        </p:txBody>
      </p:sp>
      <p:sp>
        <p:nvSpPr>
          <p:cNvPr id="3" name="Content Placeholder 2"/>
          <p:cNvSpPr>
            <a:spLocks noGrp="1"/>
          </p:cNvSpPr>
          <p:nvPr>
            <p:ph idx="1"/>
          </p:nvPr>
        </p:nvSpPr>
        <p:spPr/>
        <p:txBody>
          <a:bodyPr>
            <a:normAutofit lnSpcReduction="10000"/>
          </a:bodyPr>
          <a:lstStyle/>
          <a:p>
            <a:r>
              <a:rPr lang="en-US" dirty="0"/>
              <a:t>The assumption is that there is a best or most excellent time or best state of the world in general for humans to exist, such as a Golden Age (according to anthropologists Lovejoy and Boas).</a:t>
            </a:r>
          </a:p>
          <a:p>
            <a:r>
              <a:rPr lang="en-US" dirty="0" err="1"/>
              <a:t>Primitivists</a:t>
            </a:r>
            <a:r>
              <a:rPr lang="en-US" dirty="0"/>
              <a:t> believe that the current state of the world can only be judged as the best state when there has been a return to the prior “Golden Age.”</a:t>
            </a:r>
          </a:p>
          <a:p>
            <a:r>
              <a:rPr lang="en-US" dirty="0"/>
              <a:t>This is a romantic, utopian (idealistic) belief about civilization and progress that tends toward mythology rather than historical fact</a:t>
            </a:r>
            <a:r>
              <a:rPr lang="en-US" dirty="0" smtClean="0"/>
              <a:t>.</a:t>
            </a:r>
            <a:endParaRPr lang="en-US" dirty="0"/>
          </a:p>
        </p:txBody>
      </p:sp>
    </p:spTree>
    <p:extLst>
      <p:ext uri="{BB962C8B-B14F-4D97-AF65-F5344CB8AC3E}">
        <p14:creationId xmlns:p14="http://schemas.microsoft.com/office/powerpoint/2010/main" val="415407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“Savage” Primitivism</a:t>
            </a:r>
            <a:endParaRPr lang="en-US" dirty="0"/>
          </a:p>
        </p:txBody>
      </p:sp>
      <p:sp>
        <p:nvSpPr>
          <p:cNvPr id="3" name="Content Placeholder 2"/>
          <p:cNvSpPr>
            <a:spLocks noGrp="1"/>
          </p:cNvSpPr>
          <p:nvPr>
            <p:ph idx="1"/>
          </p:nvPr>
        </p:nvSpPr>
        <p:spPr/>
        <p:txBody>
          <a:bodyPr>
            <a:normAutofit/>
          </a:bodyPr>
          <a:lstStyle/>
          <a:p>
            <a:r>
              <a:rPr lang="en-US" dirty="0"/>
              <a:t>The myth of the “Noble Savage” is based in a romantic idea that the native is inherently good, happy, and better than the colonizer because he has been uncorrupted by civilization.</a:t>
            </a:r>
          </a:p>
          <a:p>
            <a:r>
              <a:rPr lang="en-US" dirty="0"/>
              <a:t>The assumption can be that there is more sincerity found in primitive cultures.</a:t>
            </a:r>
          </a:p>
          <a:p>
            <a:r>
              <a:rPr lang="en-US" dirty="0"/>
              <a:t>Or, the assumption is that primitives are something to fear: this signals a change in the perception from noble to dangerous savage</a:t>
            </a:r>
            <a:r>
              <a:rPr lang="en-US" dirty="0" smtClean="0"/>
              <a:t>.</a:t>
            </a:r>
            <a:endParaRPr lang="en-US" dirty="0"/>
          </a:p>
        </p:txBody>
      </p:sp>
    </p:spTree>
    <p:extLst>
      <p:ext uri="{BB962C8B-B14F-4D97-AF65-F5344CB8AC3E}">
        <p14:creationId xmlns:p14="http://schemas.microsoft.com/office/powerpoint/2010/main" val="55512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Primitivism</a:t>
            </a:r>
          </a:p>
        </p:txBody>
      </p:sp>
      <p:sp>
        <p:nvSpPr>
          <p:cNvPr id="3" name="Content Placeholder 2"/>
          <p:cNvSpPr>
            <a:spLocks noGrp="1"/>
          </p:cNvSpPr>
          <p:nvPr>
            <p:ph idx="1"/>
          </p:nvPr>
        </p:nvSpPr>
        <p:spPr/>
        <p:txBody>
          <a:bodyPr>
            <a:normAutofit fontScale="92500" lnSpcReduction="10000"/>
          </a:bodyPr>
          <a:lstStyle/>
          <a:p>
            <a:r>
              <a:rPr lang="en-US" dirty="0"/>
              <a:t>Stems from cultural discontent with Western civilization, materialism, technological advancements, and societal norms.</a:t>
            </a:r>
          </a:p>
          <a:p>
            <a:r>
              <a:rPr lang="en-US" dirty="0"/>
              <a:t>An overly romanticized response to childhood, underdeveloped peoples and their cultures, rural ways of life, earlier civilizations, and non-Western peoples.</a:t>
            </a:r>
          </a:p>
          <a:p>
            <a:r>
              <a:rPr lang="en-US" dirty="0"/>
              <a:t>Lovejoy and Boas (1935) called it “the discontent of the civilized with civilization, or with some conspicuous and characteristic feature of it. It is the belief of men in a highly evolved and complex cultural condition that a life far simpler and less sophisticated in some or all respects is a more desirable life.” p. 20 </a:t>
            </a:r>
            <a:r>
              <a:rPr lang="en-US" dirty="0" smtClean="0"/>
              <a:t>Rhodes, Primitivism </a:t>
            </a:r>
            <a:r>
              <a:rPr lang="en-US" dirty="0"/>
              <a:t>and Modern </a:t>
            </a:r>
            <a:r>
              <a:rPr lang="en-US" dirty="0" smtClean="0"/>
              <a:t>Art</a:t>
            </a:r>
            <a:endParaRPr lang="en-US" dirty="0"/>
          </a:p>
        </p:txBody>
      </p:sp>
    </p:spTree>
    <p:extLst>
      <p:ext uri="{BB962C8B-B14F-4D97-AF65-F5344CB8AC3E}">
        <p14:creationId xmlns:p14="http://schemas.microsoft.com/office/powerpoint/2010/main" val="1954187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Artistic Primitivism</a:t>
            </a:r>
            <a:endParaRPr lang="en-US" dirty="0"/>
          </a:p>
        </p:txBody>
      </p:sp>
      <p:sp>
        <p:nvSpPr>
          <p:cNvPr id="3" name="Content Placeholder 2"/>
          <p:cNvSpPr>
            <a:spLocks noGrp="1"/>
          </p:cNvSpPr>
          <p:nvPr>
            <p:ph idx="1"/>
          </p:nvPr>
        </p:nvSpPr>
        <p:spPr/>
        <p:txBody>
          <a:bodyPr>
            <a:normAutofit fontScale="85000" lnSpcReduction="20000"/>
          </a:bodyPr>
          <a:lstStyle/>
          <a:p>
            <a:r>
              <a:rPr lang="en-US" dirty="0"/>
              <a:t>Assumes a pre-rational or childlike psychology in the creation of artworks.</a:t>
            </a:r>
          </a:p>
          <a:p>
            <a:r>
              <a:rPr lang="en-US" dirty="0"/>
              <a:t>Informed by artists’ experiences with non-Western, folk, and “craft-like” art forms.</a:t>
            </a:r>
          </a:p>
          <a:p>
            <a:r>
              <a:rPr lang="en-US" dirty="0"/>
              <a:t>Deals with “Western responses to tribal cultures and specifically with artistic insights gained through the experience of primitive art. </a:t>
            </a:r>
            <a:endParaRPr lang="en-US" dirty="0" smtClean="0"/>
          </a:p>
          <a:p>
            <a:r>
              <a:rPr lang="en-US" dirty="0" smtClean="0"/>
              <a:t>However, this </a:t>
            </a:r>
            <a:r>
              <a:rPr lang="en-US" dirty="0"/>
              <a:t>position already </a:t>
            </a:r>
            <a:r>
              <a:rPr lang="en-US" dirty="0" smtClean="0"/>
              <a:t>unwittingly contains a </a:t>
            </a:r>
            <a:r>
              <a:rPr lang="en-US" dirty="0"/>
              <a:t>significant assumption- that the primitive is a recognizable category containing a large number of extra-European cultural groups united by a shared organization and/or psychological state. </a:t>
            </a:r>
            <a:endParaRPr lang="en-US" dirty="0" smtClean="0"/>
          </a:p>
          <a:p>
            <a:r>
              <a:rPr lang="en-US" dirty="0" smtClean="0"/>
              <a:t>This </a:t>
            </a:r>
            <a:r>
              <a:rPr lang="en-US" dirty="0"/>
              <a:t>argument does not, however, bear close scrutiny.” p. 17 </a:t>
            </a:r>
            <a:r>
              <a:rPr lang="en-US" dirty="0" smtClean="0"/>
              <a:t>Rhodes, Primitivism </a:t>
            </a:r>
            <a:r>
              <a:rPr lang="en-US" dirty="0"/>
              <a:t>and Modern </a:t>
            </a:r>
            <a:r>
              <a:rPr lang="en-US" dirty="0" smtClean="0"/>
              <a:t>Art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Gauguin’s Primitivism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combination of the different types.</a:t>
            </a:r>
          </a:p>
          <a:p>
            <a:r>
              <a:rPr lang="en-US" dirty="0" smtClean="0"/>
              <a:t>Curious </a:t>
            </a:r>
            <a:r>
              <a:rPr lang="en-US" dirty="0" smtClean="0"/>
              <a:t>about indigenous land and </a:t>
            </a:r>
            <a:r>
              <a:rPr lang="en-US" dirty="0" smtClean="0"/>
              <a:t>people.</a:t>
            </a:r>
            <a:endParaRPr lang="en-US" dirty="0" smtClean="0"/>
          </a:p>
          <a:p>
            <a:r>
              <a:rPr lang="en-US" dirty="0" smtClean="0"/>
              <a:t>Open to inspiration from the “the original source” and “the childhood of </a:t>
            </a:r>
            <a:r>
              <a:rPr lang="en-US" dirty="0" smtClean="0"/>
              <a:t>mankind.”</a:t>
            </a:r>
            <a:endParaRPr lang="en-US" dirty="0" smtClean="0"/>
          </a:p>
          <a:p>
            <a:r>
              <a:rPr lang="en-US" dirty="0" smtClean="0"/>
              <a:t>Eager to produce new expressive art works, based on his </a:t>
            </a:r>
            <a:r>
              <a:rPr lang="en-US" dirty="0" smtClean="0"/>
              <a:t>inspiration.</a:t>
            </a:r>
            <a:endParaRPr lang="en-US" dirty="0" smtClean="0"/>
          </a:p>
          <a:p>
            <a:r>
              <a:rPr lang="en-US" dirty="0" smtClean="0"/>
              <a:t>The critical aspect of it is that Gauguin encountered people with creative minds who held nuanced ideas about sex, nature, property, and family that challenged European </a:t>
            </a:r>
            <a:r>
              <a:rPr lang="en-US" dirty="0" smtClean="0"/>
              <a:t>modernity. </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Please submit Paper #1 today, March 13!</a:t>
            </a:r>
          </a:p>
          <a:p>
            <a:r>
              <a:rPr lang="en-US" dirty="0" smtClean="0"/>
              <a:t>We are currently reading Stephen Eisenman’s text </a:t>
            </a:r>
            <a:r>
              <a:rPr lang="en-US" i="1" dirty="0" smtClean="0"/>
              <a:t>Gauguin’s Skirt</a:t>
            </a:r>
            <a:r>
              <a:rPr lang="en-US" dirty="0" smtClean="0"/>
              <a:t>; you should have up to Chapter One read by now.</a:t>
            </a:r>
            <a:endParaRPr lang="en-US" dirty="0" smtClean="0"/>
          </a:p>
          <a:p>
            <a:r>
              <a:rPr lang="en-US" dirty="0" smtClean="0"/>
              <a:t>Paper #</a:t>
            </a:r>
            <a:r>
              <a:rPr lang="en-US" dirty="0" smtClean="0"/>
              <a:t>2, on </a:t>
            </a:r>
            <a:r>
              <a:rPr lang="en-US" i="1" dirty="0" smtClean="0"/>
              <a:t>Gauguin’s Skirt, </a:t>
            </a:r>
            <a:r>
              <a:rPr lang="en-US" dirty="0" smtClean="0"/>
              <a:t>will </a:t>
            </a:r>
            <a:r>
              <a:rPr lang="en-US" dirty="0" smtClean="0"/>
              <a:t>be due Monday, </a:t>
            </a:r>
            <a:r>
              <a:rPr lang="en-US" dirty="0" smtClean="0"/>
              <a:t>April 3.</a:t>
            </a:r>
          </a:p>
          <a:p>
            <a:r>
              <a:rPr lang="en-US" dirty="0" smtClean="0"/>
              <a:t>During break, please read Chapter Two of </a:t>
            </a:r>
            <a:r>
              <a:rPr lang="en-US" i="1" dirty="0" smtClean="0"/>
              <a:t>Gauguin’s Skirt </a:t>
            </a:r>
            <a:r>
              <a:rPr lang="en-US" dirty="0" smtClean="0"/>
              <a:t>and begin working on Paper #2.</a:t>
            </a:r>
            <a:endParaRPr lang="en-US" dirty="0" smtClean="0"/>
          </a:p>
          <a:p>
            <a:pPr marL="0" indent="0">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Exoticism to Primitivism</a:t>
            </a:r>
            <a:endParaRPr lang="en-US" dirty="0"/>
          </a:p>
        </p:txBody>
      </p:sp>
      <p:sp>
        <p:nvSpPr>
          <p:cNvPr id="8" name="Text Placeholder 7"/>
          <p:cNvSpPr>
            <a:spLocks noGrp="1"/>
          </p:cNvSpPr>
          <p:nvPr>
            <p:ph type="body" idx="1"/>
          </p:nvPr>
        </p:nvSpPr>
        <p:spPr/>
        <p:txBody>
          <a:bodyPr/>
          <a:lstStyle/>
          <a:p>
            <a:r>
              <a:rPr lang="en-US" sz="2000" i="1" dirty="0" smtClean="0"/>
              <a:t>Still Life with Vase of Japanese Peonies &amp; Mandolin</a:t>
            </a:r>
            <a:r>
              <a:rPr lang="en-US" sz="2000" dirty="0" smtClean="0"/>
              <a:t>, 1885</a:t>
            </a:r>
            <a:endParaRPr lang="en-US" sz="2000" dirty="0"/>
          </a:p>
        </p:txBody>
      </p:sp>
      <p:pic>
        <p:nvPicPr>
          <p:cNvPr id="7" name="Content Placeholder 6" descr="GAUGUIN_MANDOLIN.JPG"/>
          <p:cNvPicPr>
            <a:picLocks noGrp="1" noChangeAspect="1"/>
          </p:cNvPicPr>
          <p:nvPr>
            <p:ph sz="half" idx="2"/>
          </p:nvPr>
        </p:nvPicPr>
        <p:blipFill>
          <a:blip r:embed="rId2"/>
          <a:srcRect l="-16490" r="-16490"/>
          <a:stretch>
            <a:fillRect/>
          </a:stretch>
        </p:blipFill>
        <p:spPr/>
      </p:pic>
      <p:sp>
        <p:nvSpPr>
          <p:cNvPr id="9" name="Text Placeholder 8"/>
          <p:cNvSpPr>
            <a:spLocks noGrp="1"/>
          </p:cNvSpPr>
          <p:nvPr>
            <p:ph type="body" sz="quarter" idx="3"/>
          </p:nvPr>
        </p:nvSpPr>
        <p:spPr/>
        <p:txBody>
          <a:bodyPr/>
          <a:lstStyle/>
          <a:p>
            <a:r>
              <a:rPr lang="en-US" i="1" dirty="0" smtClean="0"/>
              <a:t>Yellow Christ</a:t>
            </a:r>
            <a:r>
              <a:rPr lang="en-US" dirty="0" smtClean="0"/>
              <a:t>, 1889</a:t>
            </a:r>
            <a:endParaRPr lang="en-US" dirty="0"/>
          </a:p>
        </p:txBody>
      </p:sp>
      <p:pic>
        <p:nvPicPr>
          <p:cNvPr id="11" name="Content Placeholder 10" descr="gauguin_the_yellow_christ_2.jpg"/>
          <p:cNvPicPr>
            <a:picLocks noGrp="1" noChangeAspect="1"/>
          </p:cNvPicPr>
          <p:nvPr>
            <p:ph sz="quarter" idx="4"/>
          </p:nvPr>
        </p:nvPicPr>
        <p:blipFill>
          <a:blip r:embed="rId3"/>
          <a:srcRect l="-19327" r="-19327"/>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to the Other</a:t>
            </a:r>
            <a:endParaRPr lang="en-US" dirty="0"/>
          </a:p>
        </p:txBody>
      </p:sp>
      <p:sp>
        <p:nvSpPr>
          <p:cNvPr id="3" name="Text Placeholder 2"/>
          <p:cNvSpPr>
            <a:spLocks noGrp="1"/>
          </p:cNvSpPr>
          <p:nvPr>
            <p:ph type="body" idx="1"/>
          </p:nvPr>
        </p:nvSpPr>
        <p:spPr/>
        <p:txBody>
          <a:bodyPr/>
          <a:lstStyle/>
          <a:p>
            <a:r>
              <a:rPr lang="en-US" dirty="0" smtClean="0"/>
              <a:t>Genuine Curiosity leads to </a:t>
            </a:r>
            <a:r>
              <a:rPr lang="en-US" i="1" dirty="0" smtClean="0"/>
              <a:t>Studying Things </a:t>
            </a:r>
            <a:endParaRPr lang="en-US" i="1" dirty="0"/>
          </a:p>
        </p:txBody>
      </p:sp>
      <p:pic>
        <p:nvPicPr>
          <p:cNvPr id="7" name="Content Placeholder 6" descr="A13jIrhG7mL.jpg"/>
          <p:cNvPicPr>
            <a:picLocks noGrp="1" noChangeAspect="1"/>
          </p:cNvPicPr>
          <p:nvPr>
            <p:ph sz="half" idx="2"/>
          </p:nvPr>
        </p:nvPicPr>
        <p:blipFill>
          <a:blip r:embed="rId2"/>
          <a:srcRect l="-20373" r="-20373"/>
          <a:stretch>
            <a:fillRect/>
          </a:stretch>
        </p:blipFill>
        <p:spPr/>
      </p:pic>
      <p:sp>
        <p:nvSpPr>
          <p:cNvPr id="5" name="Text Placeholder 4"/>
          <p:cNvSpPr>
            <a:spLocks noGrp="1"/>
          </p:cNvSpPr>
          <p:nvPr>
            <p:ph type="body" sz="quarter" idx="3"/>
          </p:nvPr>
        </p:nvSpPr>
        <p:spPr>
          <a:xfrm>
            <a:off x="4823460" y="1874838"/>
            <a:ext cx="3749040" cy="944562"/>
          </a:xfrm>
        </p:spPr>
        <p:txBody>
          <a:bodyPr/>
          <a:lstStyle/>
          <a:p>
            <a:r>
              <a:rPr lang="en-US" sz="2000" i="1" dirty="0" smtClean="0"/>
              <a:t>Studying People </a:t>
            </a:r>
            <a:r>
              <a:rPr lang="en-US" sz="2000" dirty="0" smtClean="0"/>
              <a:t>Introduces a Power </a:t>
            </a:r>
            <a:r>
              <a:rPr lang="en-US" sz="2000" dirty="0" smtClean="0"/>
              <a:t>Dynamics </a:t>
            </a:r>
            <a:r>
              <a:rPr lang="en-US" sz="2000" dirty="0" smtClean="0"/>
              <a:t>and Moral Concerns</a:t>
            </a:r>
            <a:endParaRPr lang="en-US" sz="2000" dirty="0"/>
          </a:p>
        </p:txBody>
      </p:sp>
      <p:pic>
        <p:nvPicPr>
          <p:cNvPr id="8" name="Content Placeholder 7" descr="swansea-cabinet-of-curiosities-phrenology.jpg"/>
          <p:cNvPicPr>
            <a:picLocks noGrp="1" noChangeAspect="1"/>
          </p:cNvPicPr>
          <p:nvPr>
            <p:ph sz="quarter" idx="4"/>
          </p:nvPr>
        </p:nvPicPr>
        <p:blipFill>
          <a:blip r:embed="rId3"/>
          <a:srcRect t="-11304" b="-11304"/>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 Race</a:t>
            </a:r>
            <a:endParaRPr lang="en-US" dirty="0"/>
          </a:p>
        </p:txBody>
      </p:sp>
      <p:sp>
        <p:nvSpPr>
          <p:cNvPr id="8" name="Content Placeholder 7"/>
          <p:cNvSpPr>
            <a:spLocks noGrp="1"/>
          </p:cNvSpPr>
          <p:nvPr>
            <p:ph idx="1"/>
          </p:nvPr>
        </p:nvSpPr>
        <p:spPr/>
        <p:txBody>
          <a:bodyPr/>
          <a:lstStyle/>
          <a:p>
            <a:pPr>
              <a:buNone/>
            </a:pPr>
            <a:endParaRPr lang="en-US" dirty="0" smtClean="0"/>
          </a:p>
          <a:p>
            <a:r>
              <a:rPr lang="en-US" dirty="0" smtClean="0"/>
              <a:t>“There is no definition of race without racism before it.” Ta-</a:t>
            </a:r>
            <a:r>
              <a:rPr lang="en-US" dirty="0" err="1" smtClean="0"/>
              <a:t>Nehisi</a:t>
            </a:r>
            <a:r>
              <a:rPr lang="en-US" dirty="0" smtClean="0"/>
              <a:t> Coates, author of Between the World and Me, MacArthur Genius Grant winner, The Atlantic correspondent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Gauguin’s letter to his wife, </a:t>
            </a:r>
            <a:r>
              <a:rPr lang="en-US" sz="4000" dirty="0" err="1" smtClean="0"/>
              <a:t>Metti</a:t>
            </a:r>
            <a:r>
              <a:rPr lang="en-US" sz="4000" dirty="0" smtClean="0"/>
              <a:t> (1890)</a:t>
            </a:r>
            <a:endParaRPr lang="en-US" sz="4000" dirty="0"/>
          </a:p>
        </p:txBody>
      </p:sp>
      <p:sp>
        <p:nvSpPr>
          <p:cNvPr id="8" name="Content Placeholder 7"/>
          <p:cNvSpPr>
            <a:spLocks noGrp="1"/>
          </p:cNvSpPr>
          <p:nvPr>
            <p:ph idx="1"/>
          </p:nvPr>
        </p:nvSpPr>
        <p:spPr/>
        <p:txBody>
          <a:bodyPr>
            <a:normAutofit fontScale="92500" lnSpcReduction="20000"/>
          </a:bodyPr>
          <a:lstStyle/>
          <a:p>
            <a:r>
              <a:rPr lang="en-US" dirty="0" smtClean="0"/>
              <a:t>“May the day come—and perhaps soon—when I can flee to the woods on a South Sea island, and live there in ecstasy, in peace and for art. With a new family, far from this European struggle for money. There, in Tahiti, in the silence of the lovely tropical night, I can listen to the sweet murmuring music of my heart, beating in amorous harmony with the mysterious beings of my environment. Free at last, with no money troubles, and able to love, to sing and to die.” (</a:t>
            </a:r>
            <a:r>
              <a:rPr lang="en-US" dirty="0" err="1" smtClean="0"/>
              <a:t>Eisenman</a:t>
            </a:r>
            <a:r>
              <a:rPr lang="en-US" dirty="0" smtClean="0"/>
              <a:t>, 1997, </a:t>
            </a:r>
            <a:r>
              <a:rPr lang="en-US" dirty="0" err="1" smtClean="0"/>
              <a:t>p</a:t>
            </a:r>
            <a:r>
              <a:rPr lang="en-US" dirty="0" smtClean="0"/>
              <a:t>. 53)</a:t>
            </a:r>
          </a:p>
          <a:p>
            <a:r>
              <a:rPr lang="en-US" dirty="0" smtClean="0"/>
              <a:t>Supports </a:t>
            </a:r>
            <a:r>
              <a:rPr lang="en-US" dirty="0" err="1" smtClean="0"/>
              <a:t>Eisenman’s</a:t>
            </a:r>
            <a:r>
              <a:rPr lang="en-US" dirty="0" smtClean="0"/>
              <a:t> claim, that Gauguin sought a primitive utopia, where money was unnecessary, and mutual aid was the basis for a free and independent life (</a:t>
            </a:r>
            <a:r>
              <a:rPr lang="en-US" dirty="0" err="1" smtClean="0"/>
              <a:t>Eisenman</a:t>
            </a:r>
            <a:r>
              <a:rPr lang="en-US" dirty="0" smtClean="0"/>
              <a:t>, 1997, </a:t>
            </a:r>
            <a:r>
              <a:rPr lang="en-US" dirty="0" err="1" smtClean="0"/>
              <a:t>p</a:t>
            </a:r>
            <a:r>
              <a:rPr lang="en-US" dirty="0" smtClean="0"/>
              <a:t>. 56).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Noble Representation</a:t>
            </a:r>
            <a:endParaRPr lang="en-US" dirty="0"/>
          </a:p>
        </p:txBody>
      </p:sp>
      <p:sp>
        <p:nvSpPr>
          <p:cNvPr id="3" name="Text Placeholder 2"/>
          <p:cNvSpPr>
            <a:spLocks noGrp="1"/>
          </p:cNvSpPr>
          <p:nvPr>
            <p:ph type="body" idx="1"/>
          </p:nvPr>
        </p:nvSpPr>
        <p:spPr/>
        <p:txBody>
          <a:bodyPr/>
          <a:lstStyle/>
          <a:p>
            <a:r>
              <a:rPr lang="en-US" i="1" dirty="0" smtClean="0"/>
              <a:t>Woman with Flowers</a:t>
            </a:r>
            <a:r>
              <a:rPr lang="en-US" dirty="0" smtClean="0"/>
              <a:t>, 1891-92</a:t>
            </a:r>
            <a:endParaRPr lang="en-US" dirty="0"/>
          </a:p>
        </p:txBody>
      </p:sp>
      <p:pic>
        <p:nvPicPr>
          <p:cNvPr id="7" name="Content Placeholder 6" descr="gauguin_vahine_no_te_tiare_l.jpg"/>
          <p:cNvPicPr>
            <a:picLocks noGrp="1" noChangeAspect="1"/>
          </p:cNvPicPr>
          <p:nvPr>
            <p:ph sz="half" idx="2"/>
          </p:nvPr>
        </p:nvPicPr>
        <p:blipFill>
          <a:blip r:embed="rId2"/>
          <a:srcRect l="-32030" r="-32030"/>
          <a:stretch>
            <a:fillRect/>
          </a:stretch>
        </p:blipFill>
        <p:spPr/>
      </p:pic>
      <p:sp>
        <p:nvSpPr>
          <p:cNvPr id="5" name="Text Placeholder 4"/>
          <p:cNvSpPr>
            <a:spLocks noGrp="1"/>
          </p:cNvSpPr>
          <p:nvPr>
            <p:ph type="body" sz="quarter" idx="3"/>
          </p:nvPr>
        </p:nvSpPr>
        <p:spPr/>
        <p:txBody>
          <a:bodyPr/>
          <a:lstStyle/>
          <a:p>
            <a:r>
              <a:rPr lang="en-US" dirty="0" smtClean="0"/>
              <a:t>Leonardo </a:t>
            </a:r>
            <a:r>
              <a:rPr lang="en-US" dirty="0" err="1" smtClean="0"/>
              <a:t>da</a:t>
            </a:r>
            <a:r>
              <a:rPr lang="en-US" dirty="0" smtClean="0"/>
              <a:t> Vinci, </a:t>
            </a:r>
            <a:r>
              <a:rPr lang="en-US" i="1" dirty="0" smtClean="0"/>
              <a:t>Mona Lisa</a:t>
            </a:r>
            <a:r>
              <a:rPr lang="en-US" dirty="0" smtClean="0"/>
              <a:t>, 1503-1517</a:t>
            </a:r>
            <a:endParaRPr lang="en-US" dirty="0"/>
          </a:p>
        </p:txBody>
      </p:sp>
      <p:pic>
        <p:nvPicPr>
          <p:cNvPr id="8" name="Content Placeholder 7" descr="170700-004-26A2C904.jpg"/>
          <p:cNvPicPr>
            <a:picLocks noGrp="1" noChangeAspect="1"/>
          </p:cNvPicPr>
          <p:nvPr>
            <p:ph sz="quarter" idx="4"/>
          </p:nvPr>
        </p:nvPicPr>
        <p:blipFill>
          <a:blip r:embed="rId3"/>
          <a:srcRect l="-31021" r="-31021"/>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Portraits of Locals</a:t>
            </a:r>
            <a:endParaRPr lang="en-US" dirty="0"/>
          </a:p>
        </p:txBody>
      </p:sp>
      <p:sp>
        <p:nvSpPr>
          <p:cNvPr id="3" name="Text Placeholder 2"/>
          <p:cNvSpPr>
            <a:spLocks noGrp="1"/>
          </p:cNvSpPr>
          <p:nvPr>
            <p:ph type="body" idx="1"/>
          </p:nvPr>
        </p:nvSpPr>
        <p:spPr/>
        <p:txBody>
          <a:bodyPr/>
          <a:lstStyle/>
          <a:p>
            <a:r>
              <a:rPr lang="en-US" i="1" dirty="0" smtClean="0"/>
              <a:t>Portrait of Jeanne </a:t>
            </a:r>
            <a:r>
              <a:rPr lang="en-US" i="1" dirty="0" err="1" smtClean="0"/>
              <a:t>Goupil</a:t>
            </a:r>
            <a:r>
              <a:rPr lang="en-US" dirty="0" smtClean="0"/>
              <a:t>, 1896</a:t>
            </a:r>
            <a:endParaRPr lang="en-US" dirty="0"/>
          </a:p>
        </p:txBody>
      </p:sp>
      <p:pic>
        <p:nvPicPr>
          <p:cNvPr id="7" name="Content Placeholder 6" descr="portrait-of-a-young-woman-vaite-jeanne-goupil-don-parker.jpg"/>
          <p:cNvPicPr>
            <a:picLocks noGrp="1" noChangeAspect="1"/>
          </p:cNvPicPr>
          <p:nvPr>
            <p:ph sz="half" idx="2"/>
          </p:nvPr>
        </p:nvPicPr>
        <p:blipFill>
          <a:blip r:embed="rId2"/>
          <a:srcRect l="-23368" r="-23368"/>
          <a:stretch>
            <a:fillRect/>
          </a:stretch>
        </p:blipFill>
        <p:spPr/>
      </p:pic>
      <p:sp>
        <p:nvSpPr>
          <p:cNvPr id="5" name="Text Placeholder 4"/>
          <p:cNvSpPr>
            <a:spLocks noGrp="1"/>
          </p:cNvSpPr>
          <p:nvPr>
            <p:ph type="body" sz="quarter" idx="3"/>
          </p:nvPr>
        </p:nvSpPr>
        <p:spPr/>
        <p:txBody>
          <a:bodyPr/>
          <a:lstStyle/>
          <a:p>
            <a:r>
              <a:rPr lang="en-US" i="1" dirty="0" smtClean="0"/>
              <a:t>Tahitian Woman and Boy</a:t>
            </a:r>
            <a:r>
              <a:rPr lang="en-US" dirty="0" smtClean="0"/>
              <a:t>, 1899</a:t>
            </a:r>
            <a:endParaRPr lang="en-US" dirty="0"/>
          </a:p>
        </p:txBody>
      </p:sp>
      <p:pic>
        <p:nvPicPr>
          <p:cNvPr id="8" name="Content Placeholder 7" descr="tahitian-woman-and-boy-14.jpg"/>
          <p:cNvPicPr>
            <a:picLocks noGrp="1" noChangeAspect="1"/>
          </p:cNvPicPr>
          <p:nvPr>
            <p:ph sz="quarter" idx="4"/>
          </p:nvPr>
        </p:nvPicPr>
        <p:blipFill>
          <a:blip r:embed="rId3"/>
          <a:srcRect l="-35743" r="-35743"/>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Gauguin’s </a:t>
            </a:r>
            <a:r>
              <a:rPr lang="en-US" dirty="0" err="1" smtClean="0"/>
              <a:t>liminal</a:t>
            </a:r>
            <a:r>
              <a:rPr lang="en-US" dirty="0" smtClean="0"/>
              <a:t> stance</a:t>
            </a:r>
            <a:endParaRPr lang="en-US" dirty="0"/>
          </a:p>
        </p:txBody>
      </p:sp>
      <p:sp>
        <p:nvSpPr>
          <p:cNvPr id="8" name="Content Placeholder 7"/>
          <p:cNvSpPr>
            <a:spLocks noGrp="1"/>
          </p:cNvSpPr>
          <p:nvPr>
            <p:ph idx="1"/>
          </p:nvPr>
        </p:nvSpPr>
        <p:spPr/>
        <p:txBody>
          <a:bodyPr/>
          <a:lstStyle/>
          <a:p>
            <a:r>
              <a:rPr lang="en-US" dirty="0" smtClean="0"/>
              <a:t>“In Tahiti an the Marquesas, Gauguin had no fixed sexual identity, but by virtue of that lack, he was able to compare the Polynesian </a:t>
            </a:r>
            <a:r>
              <a:rPr lang="en-US" i="1" dirty="0" err="1" smtClean="0"/>
              <a:t>mahu</a:t>
            </a:r>
            <a:r>
              <a:rPr lang="en-US" dirty="0" smtClean="0"/>
              <a:t> with his/her European counterparts, the </a:t>
            </a:r>
            <a:r>
              <a:rPr lang="en-US" i="1" dirty="0" err="1" smtClean="0"/>
              <a:t>invertis</a:t>
            </a:r>
            <a:r>
              <a:rPr lang="en-US" dirty="0" smtClean="0"/>
              <a:t> and the </a:t>
            </a:r>
            <a:r>
              <a:rPr lang="en-US" dirty="0" err="1" smtClean="0"/>
              <a:t>androgynes</a:t>
            </a:r>
            <a:r>
              <a:rPr lang="en-US" dirty="0" smtClean="0"/>
              <a:t>. Gauguin occupied no secure social, cultural or religious position, but by virtue of that very </a:t>
            </a:r>
            <a:r>
              <a:rPr lang="en-US" dirty="0" err="1" smtClean="0"/>
              <a:t>placelessness</a:t>
            </a:r>
            <a:r>
              <a:rPr lang="en-US" dirty="0" smtClean="0"/>
              <a:t> was able to observe some of the complex personalities, </a:t>
            </a:r>
            <a:r>
              <a:rPr lang="en-US" dirty="0" err="1" smtClean="0"/>
              <a:t>sociabilities</a:t>
            </a:r>
            <a:r>
              <a:rPr lang="en-US" dirty="0" smtClean="0"/>
              <a:t> and sexualities of indigenous Tahitians in an age of imperialism.” (Gauguin, 1997, </a:t>
            </a:r>
            <a:r>
              <a:rPr lang="en-US" dirty="0" err="1" smtClean="0"/>
              <a:t>p</a:t>
            </a:r>
            <a:r>
              <a:rPr lang="en-US" dirty="0" smtClean="0"/>
              <a:t>. 147)</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255</TotalTime>
  <Words>1003</Words>
  <Application>Microsoft Office PowerPoint</Application>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Travelogue</vt:lpstr>
      <vt:lpstr>Odyssey Course: Art History </vt:lpstr>
      <vt:lpstr>Announcements:</vt:lpstr>
      <vt:lpstr>Exoticism to Primitivism</vt:lpstr>
      <vt:lpstr>Relationship to the Other</vt:lpstr>
      <vt:lpstr>On Race</vt:lpstr>
      <vt:lpstr>Gauguin’s letter to his wife, Metti (1890)</vt:lpstr>
      <vt:lpstr>Noble Representation</vt:lpstr>
      <vt:lpstr>Portraits of Locals</vt:lpstr>
      <vt:lpstr>Gauguin’s liminal stance</vt:lpstr>
      <vt:lpstr>Gender Liminality</vt:lpstr>
      <vt:lpstr> The Spirit of the Dead Watching, 1892 </vt:lpstr>
      <vt:lpstr>Where do we come from? What are we? Where are we going? 1897-98</vt:lpstr>
      <vt:lpstr>Primitivism</vt:lpstr>
      <vt:lpstr>Chronological Primitivism</vt:lpstr>
      <vt:lpstr>“Savage” Primitivism</vt:lpstr>
      <vt:lpstr>Cultural Primitivism</vt:lpstr>
      <vt:lpstr>Artistic Primitivism</vt:lpstr>
      <vt:lpstr>Gauguin’s Primitivism</vt:lpstr>
    </vt:vector>
  </TitlesOfParts>
  <Company>University of Illinois at Urbana-Champaign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Odyssey Course: Art History</dc:title>
  <dc:creator>Adrienne Pickett</dc:creator>
  <cp:lastModifiedBy>Student</cp:lastModifiedBy>
  <cp:revision>4</cp:revision>
  <dcterms:created xsi:type="dcterms:W3CDTF">2016-04-18T19:33:58Z</dcterms:created>
  <dcterms:modified xsi:type="dcterms:W3CDTF">2017-03-13T23:48:28Z</dcterms:modified>
</cp:coreProperties>
</file>